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3959" r:id="rId2"/>
    <p:sldId id="3977" r:id="rId3"/>
    <p:sldId id="3981" r:id="rId4"/>
    <p:sldId id="3952" r:id="rId5"/>
    <p:sldId id="3960" r:id="rId6"/>
    <p:sldId id="440" r:id="rId7"/>
    <p:sldId id="3966" r:id="rId8"/>
    <p:sldId id="3967" r:id="rId9"/>
    <p:sldId id="446" r:id="rId10"/>
    <p:sldId id="3983" r:id="rId11"/>
    <p:sldId id="3985" r:id="rId12"/>
    <p:sldId id="3984" r:id="rId13"/>
    <p:sldId id="3987" r:id="rId14"/>
    <p:sldId id="3986" r:id="rId15"/>
    <p:sldId id="3953" r:id="rId16"/>
    <p:sldId id="3976" r:id="rId17"/>
  </p:sldIdLst>
  <p:sldSz cx="9144000" cy="5143500" type="screen16x9"/>
  <p:notesSz cx="6858000" cy="9144000"/>
  <p:custDataLst>
    <p:tags r:id="rId20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华文细黑" panose="02010600040101010101" pitchFamily="2" charset="-122"/>
        <a:ea typeface="华文细黑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E6"/>
    <a:srgbClr val="C80D1F"/>
    <a:srgbClr val="EA2D49"/>
    <a:srgbClr val="E5472E"/>
    <a:srgbClr val="F8A90C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6196" autoAdjust="0"/>
  </p:normalViewPr>
  <p:slideViewPr>
    <p:cSldViewPr snapToGrid="0">
      <p:cViewPr varScale="1">
        <p:scale>
          <a:sx n="125" d="100"/>
          <a:sy n="125" d="100"/>
        </p:scale>
        <p:origin x="72" y="2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626F1-3C7E-4AB1-887B-411AF0DAF4FA}" type="doc">
      <dgm:prSet loTypeId="urn:microsoft.com/office/officeart/2005/8/layout/radial3" loCatId="relationship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627FA14-D5B8-495A-81E7-03344D38CA23}">
      <dgm:prSet phldrT="[文本]" custT="1"/>
      <dgm:spPr/>
      <dgm:t>
        <a:bodyPr/>
        <a:lstStyle/>
        <a:p>
          <a:pPr>
            <a:lnSpc>
              <a:spcPts val="2000"/>
            </a:lnSpc>
            <a:spcAft>
              <a:spcPts val="0"/>
            </a:spcAft>
          </a:pPr>
          <a:r>
            <a: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ts val="2000"/>
            </a:lnSpc>
            <a:spcAft>
              <a:spcPts val="0"/>
            </a:spcAft>
          </a:pPr>
          <a:r>
            <a: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>
            <a:lnSpc>
              <a:spcPct val="100000"/>
            </a:lnSpc>
            <a:spcAft>
              <a:spcPts val="0"/>
            </a:spcAft>
          </a:pPr>
          <a:endParaRPr lang="en-US" altLang="zh-CN" sz="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4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400" b="0" i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1800" b="0" i="1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8F5D21-8232-4A2F-997B-A17E56BA39B6}" type="par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A88E042D-0D26-4D35-B425-3157B8096B92}" type="sibTrans" cxnId="{6B60327D-872F-43AD-A860-C8509376A7BA}">
      <dgm:prSet/>
      <dgm:spPr/>
      <dgm:t>
        <a:bodyPr/>
        <a:lstStyle/>
        <a:p>
          <a:endParaRPr lang="zh-CN" altLang="en-US" sz="1200"/>
        </a:p>
      </dgm:t>
    </dgm:pt>
    <dgm:pt modelId="{77DDFB41-6171-4B9A-9C90-B795BB9DB0A4}">
      <dgm:prSet phldrT="[文本]" custT="1"/>
      <dgm:spPr/>
      <dgm:t>
        <a:bodyPr lIns="0" tIns="0" rIns="0" bIns="0"/>
        <a:lstStyle/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gm:t>
    </dgm:pt>
    <dgm:pt modelId="{B0A9C027-CA00-45F9-AB12-430CBF596FCC}" type="par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AB35AB04-D818-4ECE-842F-F20FF767F605}" type="sibTrans" cxnId="{5BD1D8CB-9B24-4E3D-800B-DA75D8EE14BA}">
      <dgm:prSet/>
      <dgm:spPr/>
      <dgm:t>
        <a:bodyPr/>
        <a:lstStyle/>
        <a:p>
          <a:endParaRPr lang="zh-CN" altLang="en-US" sz="1200"/>
        </a:p>
      </dgm:t>
    </dgm:pt>
    <dgm:pt modelId="{CB90CC3E-4F46-4D69-A7F1-89E1DABB4066}">
      <dgm:prSet phldrT="[文本]" custT="1"/>
      <dgm:spPr/>
      <dgm:t>
        <a:bodyPr lIns="0" tIns="0" rIns="0" bIns="0"/>
        <a:lstStyle/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r">
            <a:lnSpc>
              <a:spcPts val="1400"/>
            </a:lnSpc>
            <a:spcAft>
              <a:spcPts val="0"/>
            </a:spcAft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algn="r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/>
            <a:t>终端品牌</a:t>
          </a:r>
        </a:p>
      </dgm:t>
    </dgm:pt>
    <dgm:pt modelId="{E0213255-E073-4CC5-A68F-B71D868FD8EB}" type="par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C6963973-A398-4249-BEED-341D519BC7CB}" type="sibTrans" cxnId="{A760DCA7-58A4-494D-98CF-F08262977756}">
      <dgm:prSet/>
      <dgm:spPr/>
      <dgm:t>
        <a:bodyPr/>
        <a:lstStyle/>
        <a:p>
          <a:endParaRPr lang="zh-CN" altLang="en-US" sz="1200"/>
        </a:p>
      </dgm:t>
    </dgm:pt>
    <dgm:pt modelId="{2665B3C0-C391-4923-B97E-E360A7D2ED18}">
      <dgm:prSet phldrT="[文本]" custT="1"/>
      <dgm:spPr/>
      <dgm:t>
        <a:bodyPr lIns="0" tIns="0" rIns="0" bIns="0"/>
        <a:lstStyle/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0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200" b="1" i="0" dirty="0"/>
            <a:t>Partner</a:t>
          </a:r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200" b="1" i="1" dirty="0"/>
        </a:p>
        <a:p>
          <a:pPr>
            <a:lnSpc>
              <a:spcPts val="1000"/>
            </a:lnSpc>
            <a:spcAft>
              <a:spcPts val="0"/>
            </a:spcAft>
          </a:pPr>
          <a:endParaRPr lang="en-US" altLang="zh-CN" sz="1000" i="1" dirty="0"/>
        </a:p>
        <a:p>
          <a:pPr>
            <a:lnSpc>
              <a:spcPts val="1000"/>
            </a:lnSpc>
            <a:spcAft>
              <a:spcPts val="0"/>
            </a:spcAft>
          </a:pPr>
          <a:r>
            <a:rPr lang="en-US" altLang="zh-CN" sz="1000" i="1" dirty="0"/>
            <a:t>Trader</a:t>
          </a:r>
        </a:p>
        <a:p>
          <a:pPr>
            <a:lnSpc>
              <a:spcPts val="1000"/>
            </a:lnSpc>
            <a:spcAft>
              <a:spcPts val="0"/>
            </a:spcAft>
          </a:pPr>
          <a:r>
            <a:rPr lang="zh-CN" altLang="en-US" sz="1000" i="1" dirty="0"/>
            <a:t>代理商</a:t>
          </a:r>
        </a:p>
      </dgm:t>
    </dgm:pt>
    <dgm:pt modelId="{A2F83C55-A17B-41F9-A1F1-E4131D90D0BC}" type="par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BD639957-0C9E-4949-918D-66129C402562}" type="sibTrans" cxnId="{5463E301-2551-4A48-8C65-F0B020A98152}">
      <dgm:prSet/>
      <dgm:spPr/>
      <dgm:t>
        <a:bodyPr/>
        <a:lstStyle/>
        <a:p>
          <a:endParaRPr lang="zh-CN" altLang="en-US" sz="1200"/>
        </a:p>
      </dgm:t>
    </dgm:pt>
    <dgm:pt modelId="{377019FD-73BE-449E-8186-BF07F05ACC6C}">
      <dgm:prSet phldrT="[文本]" custT="1"/>
      <dgm:spPr/>
      <dgm:t>
        <a:bodyPr lIns="0" tIns="0" rIns="0" bIns="0"/>
        <a:lstStyle/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algn="l">
            <a:lnSpc>
              <a:spcPts val="1400"/>
            </a:lnSpc>
            <a:spcAft>
              <a:spcPts val="0"/>
            </a:spcAft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algn="l">
            <a:lnSpc>
              <a:spcPts val="1400"/>
            </a:lnSpc>
            <a:spcAft>
              <a:spcPts val="0"/>
            </a:spcAft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gm:t>
    </dgm:pt>
    <dgm:pt modelId="{C3CC34CE-3169-4195-9A07-36FE0A76F76B}" type="par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72887D2F-02D9-42AE-AA56-580AD2791D38}" type="sibTrans" cxnId="{FAB369C9-5D3E-46A4-A2BE-FC86EC56E8E6}">
      <dgm:prSet/>
      <dgm:spPr/>
      <dgm:t>
        <a:bodyPr/>
        <a:lstStyle/>
        <a:p>
          <a:endParaRPr lang="zh-CN" altLang="en-US" sz="1200"/>
        </a:p>
      </dgm:t>
    </dgm:pt>
    <dgm:pt modelId="{101BE99D-188A-4324-8D39-C7C38DC35D1A}" type="pres">
      <dgm:prSet presAssocID="{C9F626F1-3C7E-4AB1-887B-411AF0DAF4FA}" presName="composite" presStyleCnt="0">
        <dgm:presLayoutVars>
          <dgm:chMax val="1"/>
          <dgm:dir/>
          <dgm:resizeHandles val="exact"/>
        </dgm:presLayoutVars>
      </dgm:prSet>
      <dgm:spPr/>
    </dgm:pt>
    <dgm:pt modelId="{8AB9A9B9-DE64-4FDC-812B-AD4EBF773AF6}" type="pres">
      <dgm:prSet presAssocID="{C9F626F1-3C7E-4AB1-887B-411AF0DAF4FA}" presName="radial" presStyleCnt="0">
        <dgm:presLayoutVars>
          <dgm:animLvl val="ctr"/>
        </dgm:presLayoutVars>
      </dgm:prSet>
      <dgm:spPr/>
    </dgm:pt>
    <dgm:pt modelId="{6250EF0D-6091-4A3F-8A70-51EDF2330EC5}" type="pres">
      <dgm:prSet presAssocID="{6627FA14-D5B8-495A-81E7-03344D38CA23}" presName="centerShape" presStyleLbl="vennNode1" presStyleIdx="0" presStyleCnt="5" custScaleX="203470" custScaleY="174653"/>
      <dgm:spPr/>
    </dgm:pt>
    <dgm:pt modelId="{972A9A6B-1B0D-4049-A733-98FA58878E2D}" type="pres">
      <dgm:prSet presAssocID="{77DDFB41-6171-4B9A-9C90-B795BB9DB0A4}" presName="node" presStyleLbl="vennNode1" presStyleIdx="1" presStyleCnt="5" custScaleX="273382" custScaleY="220481" custRadScaleRad="99824" custRadScaleInc="-483">
        <dgm:presLayoutVars>
          <dgm:bulletEnabled val="1"/>
        </dgm:presLayoutVars>
      </dgm:prSet>
      <dgm:spPr/>
    </dgm:pt>
    <dgm:pt modelId="{180A00A8-2A80-4C01-8921-E02524A10950}" type="pres">
      <dgm:prSet presAssocID="{CB90CC3E-4F46-4D69-A7F1-89E1DABB4066}" presName="node" presStyleLbl="vennNode1" presStyleIdx="2" presStyleCnt="5" custScaleX="264880" custScaleY="258299" custRadScaleRad="128010" custRadScaleInc="-3663">
        <dgm:presLayoutVars>
          <dgm:bulletEnabled val="1"/>
        </dgm:presLayoutVars>
      </dgm:prSet>
      <dgm:spPr/>
    </dgm:pt>
    <dgm:pt modelId="{748C69CC-F439-4C8A-A83F-7098C756A145}" type="pres">
      <dgm:prSet presAssocID="{2665B3C0-C391-4923-B97E-E360A7D2ED18}" presName="node" presStyleLbl="vennNode1" presStyleIdx="3" presStyleCnt="5" custScaleX="279921" custScaleY="228473" custRadScaleRad="99155" custRadScaleInc="-1175">
        <dgm:presLayoutVars>
          <dgm:bulletEnabled val="1"/>
        </dgm:presLayoutVars>
      </dgm:prSet>
      <dgm:spPr/>
    </dgm:pt>
    <dgm:pt modelId="{4D0C5E29-FA43-47CF-A379-07764516868B}" type="pres">
      <dgm:prSet presAssocID="{377019FD-73BE-449E-8186-BF07F05ACC6C}" presName="node" presStyleLbl="vennNode1" presStyleIdx="4" presStyleCnt="5" custScaleX="272473" custScaleY="252297" custRadScaleRad="127847" custRadScaleInc="2834">
        <dgm:presLayoutVars>
          <dgm:bulletEnabled val="1"/>
        </dgm:presLayoutVars>
      </dgm:prSet>
      <dgm:spPr/>
    </dgm:pt>
  </dgm:ptLst>
  <dgm:cxnLst>
    <dgm:cxn modelId="{5463E301-2551-4A48-8C65-F0B020A98152}" srcId="{6627FA14-D5B8-495A-81E7-03344D38CA23}" destId="{2665B3C0-C391-4923-B97E-E360A7D2ED18}" srcOrd="2" destOrd="0" parTransId="{A2F83C55-A17B-41F9-A1F1-E4131D90D0BC}" sibTransId="{BD639957-0C9E-4949-918D-66129C402562}"/>
    <dgm:cxn modelId="{FFD0B03B-D6F5-4ECF-B066-2065F2272672}" type="presOf" srcId="{6627FA14-D5B8-495A-81E7-03344D38CA23}" destId="{6250EF0D-6091-4A3F-8A70-51EDF2330EC5}" srcOrd="0" destOrd="0" presId="urn:microsoft.com/office/officeart/2005/8/layout/radial3"/>
    <dgm:cxn modelId="{E85F1E5F-CE2F-4C93-9B38-7A859067F0E9}" type="presOf" srcId="{C9F626F1-3C7E-4AB1-887B-411AF0DAF4FA}" destId="{101BE99D-188A-4324-8D39-C7C38DC35D1A}" srcOrd="0" destOrd="0" presId="urn:microsoft.com/office/officeart/2005/8/layout/radial3"/>
    <dgm:cxn modelId="{BDD33A62-1588-4EC7-8800-EFA2174B167D}" type="presOf" srcId="{77DDFB41-6171-4B9A-9C90-B795BB9DB0A4}" destId="{972A9A6B-1B0D-4049-A733-98FA58878E2D}" srcOrd="0" destOrd="0" presId="urn:microsoft.com/office/officeart/2005/8/layout/radial3"/>
    <dgm:cxn modelId="{AC30B96D-C2AB-4E22-AFCB-15248D626ABD}" type="presOf" srcId="{CB90CC3E-4F46-4D69-A7F1-89E1DABB4066}" destId="{180A00A8-2A80-4C01-8921-E02524A10950}" srcOrd="0" destOrd="0" presId="urn:microsoft.com/office/officeart/2005/8/layout/radial3"/>
    <dgm:cxn modelId="{9317FC53-FB17-4F44-8DCE-68476D663D0A}" type="presOf" srcId="{2665B3C0-C391-4923-B97E-E360A7D2ED18}" destId="{748C69CC-F439-4C8A-A83F-7098C756A145}" srcOrd="0" destOrd="0" presId="urn:microsoft.com/office/officeart/2005/8/layout/radial3"/>
    <dgm:cxn modelId="{6B60327D-872F-43AD-A860-C8509376A7BA}" srcId="{C9F626F1-3C7E-4AB1-887B-411AF0DAF4FA}" destId="{6627FA14-D5B8-495A-81E7-03344D38CA23}" srcOrd="0" destOrd="0" parTransId="{528F5D21-8232-4A2F-997B-A17E56BA39B6}" sibTransId="{A88E042D-0D26-4D35-B425-3157B8096B92}"/>
    <dgm:cxn modelId="{A760DCA7-58A4-494D-98CF-F08262977756}" srcId="{6627FA14-D5B8-495A-81E7-03344D38CA23}" destId="{CB90CC3E-4F46-4D69-A7F1-89E1DABB4066}" srcOrd="1" destOrd="0" parTransId="{E0213255-E073-4CC5-A68F-B71D868FD8EB}" sibTransId="{C6963973-A398-4249-BEED-341D519BC7CB}"/>
    <dgm:cxn modelId="{FAB369C9-5D3E-46A4-A2BE-FC86EC56E8E6}" srcId="{6627FA14-D5B8-495A-81E7-03344D38CA23}" destId="{377019FD-73BE-449E-8186-BF07F05ACC6C}" srcOrd="3" destOrd="0" parTransId="{C3CC34CE-3169-4195-9A07-36FE0A76F76B}" sibTransId="{72887D2F-02D9-42AE-AA56-580AD2791D38}"/>
    <dgm:cxn modelId="{5BD1D8CB-9B24-4E3D-800B-DA75D8EE14BA}" srcId="{6627FA14-D5B8-495A-81E7-03344D38CA23}" destId="{77DDFB41-6171-4B9A-9C90-B795BB9DB0A4}" srcOrd="0" destOrd="0" parTransId="{B0A9C027-CA00-45F9-AB12-430CBF596FCC}" sibTransId="{AB35AB04-D818-4ECE-842F-F20FF767F605}"/>
    <dgm:cxn modelId="{A7E61DCF-C7F6-4B2B-8DDF-20E9E9F46DF3}" type="presOf" srcId="{377019FD-73BE-449E-8186-BF07F05ACC6C}" destId="{4D0C5E29-FA43-47CF-A379-07764516868B}" srcOrd="0" destOrd="0" presId="urn:microsoft.com/office/officeart/2005/8/layout/radial3"/>
    <dgm:cxn modelId="{C5480CFB-5496-4392-913E-3058ECD5FD4C}" type="presParOf" srcId="{101BE99D-188A-4324-8D39-C7C38DC35D1A}" destId="{8AB9A9B9-DE64-4FDC-812B-AD4EBF773AF6}" srcOrd="0" destOrd="0" presId="urn:microsoft.com/office/officeart/2005/8/layout/radial3"/>
    <dgm:cxn modelId="{F564D301-6653-409D-8FCE-4EEB1E88D77F}" type="presParOf" srcId="{8AB9A9B9-DE64-4FDC-812B-AD4EBF773AF6}" destId="{6250EF0D-6091-4A3F-8A70-51EDF2330EC5}" srcOrd="0" destOrd="0" presId="urn:microsoft.com/office/officeart/2005/8/layout/radial3"/>
    <dgm:cxn modelId="{E8377943-9FCC-472C-970A-832C6F069FF5}" type="presParOf" srcId="{8AB9A9B9-DE64-4FDC-812B-AD4EBF773AF6}" destId="{972A9A6B-1B0D-4049-A733-98FA58878E2D}" srcOrd="1" destOrd="0" presId="urn:microsoft.com/office/officeart/2005/8/layout/radial3"/>
    <dgm:cxn modelId="{639DC833-F6BB-40B2-A03F-A19F13327022}" type="presParOf" srcId="{8AB9A9B9-DE64-4FDC-812B-AD4EBF773AF6}" destId="{180A00A8-2A80-4C01-8921-E02524A10950}" srcOrd="2" destOrd="0" presId="urn:microsoft.com/office/officeart/2005/8/layout/radial3"/>
    <dgm:cxn modelId="{C741E533-1C67-460C-B8E5-D31756948C53}" type="presParOf" srcId="{8AB9A9B9-DE64-4FDC-812B-AD4EBF773AF6}" destId="{748C69CC-F439-4C8A-A83F-7098C756A145}" srcOrd="3" destOrd="0" presId="urn:microsoft.com/office/officeart/2005/8/layout/radial3"/>
    <dgm:cxn modelId="{C3D5C569-16BB-47C8-B717-2BFA3E40B201}" type="presParOf" srcId="{8AB9A9B9-DE64-4FDC-812B-AD4EBF773AF6}" destId="{4D0C5E29-FA43-47CF-A379-07764516868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EF0D-6091-4A3F-8A70-51EDF2330EC5}">
      <dsp:nvSpPr>
        <dsp:cNvPr id="0" name=""/>
        <dsp:cNvSpPr/>
      </dsp:nvSpPr>
      <dsp:spPr>
        <a:xfrm>
          <a:off x="786996" y="151689"/>
          <a:ext cx="2292389" cy="1967723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九音科技</a:t>
          </a:r>
          <a:endParaRPr lang="en-US" altLang="zh-CN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ts val="2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Soundec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4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SDK </a:t>
          </a:r>
          <a:r>
            <a:rPr lang="zh-CN" altLang="en-US" sz="1400" b="0" i="1" kern="1200" dirty="0"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开发平台</a:t>
          </a:r>
          <a:endParaRPr lang="zh-CN" altLang="en-US" sz="1800" b="0" i="1" kern="1200" dirty="0"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122709" y="439855"/>
        <a:ext cx="1620963" cy="1391391"/>
      </dsp:txXfrm>
    </dsp:sp>
    <dsp:sp modelId="{972A9A6B-1B0D-4049-A733-98FA58878E2D}">
      <dsp:nvSpPr>
        <dsp:cNvPr id="0" name=""/>
        <dsp:cNvSpPr/>
      </dsp:nvSpPr>
      <dsp:spPr>
        <a:xfrm>
          <a:off x="1156632" y="-348241"/>
          <a:ext cx="1540025" cy="1242021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12177"/>
                <a:satOff val="-8529"/>
                <a:lumOff val="81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Algorithm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算法公司</a:t>
          </a: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b="1" i="1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900" i="1" kern="1200" dirty="0"/>
        </a:p>
      </dsp:txBody>
      <dsp:txXfrm>
        <a:off x="1382163" y="-166351"/>
        <a:ext cx="1088963" cy="878241"/>
      </dsp:txXfrm>
    </dsp:sp>
    <dsp:sp modelId="{180A00A8-2A80-4C01-8921-E02524A10950}">
      <dsp:nvSpPr>
        <dsp:cNvPr id="0" name=""/>
        <dsp:cNvSpPr/>
      </dsp:nvSpPr>
      <dsp:spPr>
        <a:xfrm>
          <a:off x="2291720" y="344394"/>
          <a:ext cx="1492131" cy="1455059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24354"/>
                <a:satOff val="-17058"/>
                <a:lumOff val="163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b="1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Brand</a:t>
          </a:r>
          <a:r>
            <a:rPr lang="zh-CN" altLang="en-US" sz="1000" i="1" kern="1200" dirty="0"/>
            <a:t> </a:t>
          </a:r>
          <a:endParaRPr lang="en-US" altLang="zh-CN" sz="1000" i="1" kern="1200" dirty="0"/>
        </a:p>
        <a:p>
          <a:pPr marL="0" lvl="0" indent="0" algn="r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终端品牌</a:t>
          </a:r>
        </a:p>
      </dsp:txBody>
      <dsp:txXfrm>
        <a:off x="2510238" y="557482"/>
        <a:ext cx="1055095" cy="1028883"/>
      </dsp:txXfrm>
    </dsp:sp>
    <dsp:sp modelId="{748C69CC-F439-4C8A-A83F-7098C756A145}">
      <dsp:nvSpPr>
        <dsp:cNvPr id="0" name=""/>
        <dsp:cNvSpPr/>
      </dsp:nvSpPr>
      <dsp:spPr>
        <a:xfrm>
          <a:off x="1160577" y="1348907"/>
          <a:ext cx="1576861" cy="1287042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36531"/>
                <a:satOff val="-25587"/>
                <a:lumOff val="24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0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/>
            <a:t>Partner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200" b="1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/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/>
            <a:t>Trader</a:t>
          </a:r>
        </a:p>
        <a:p>
          <a:pPr marL="0" lvl="0" indent="0" algn="ctr" defTabSz="444500">
            <a:lnSpc>
              <a:spcPts val="1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/>
            <a:t>代理商</a:t>
          </a:r>
        </a:p>
      </dsp:txBody>
      <dsp:txXfrm>
        <a:off x="1391503" y="1537390"/>
        <a:ext cx="1115009" cy="910076"/>
      </dsp:txXfrm>
    </dsp:sp>
    <dsp:sp modelId="{4D0C5E29-FA43-47CF-A379-07764516868B}">
      <dsp:nvSpPr>
        <dsp:cNvPr id="0" name=""/>
        <dsp:cNvSpPr/>
      </dsp:nvSpPr>
      <dsp:spPr>
        <a:xfrm>
          <a:off x="61816" y="375751"/>
          <a:ext cx="1534904" cy="1421248"/>
        </a:xfrm>
        <a:prstGeom prst="ellipse">
          <a:avLst/>
        </a:prstGeom>
        <a:gradFill rotWithShape="0">
          <a:gsLst>
            <a:gs pos="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alpha val="50000"/>
                <a:hueOff val="48708"/>
                <a:satOff val="-34116"/>
                <a:lumOff val="326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200" b="1" i="0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Partner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1000" i="1" kern="1200" dirty="0">
            <a:solidFill>
              <a:prstClr val="black"/>
            </a:solidFill>
            <a:latin typeface="华文细黑"/>
            <a:ea typeface="华文细黑"/>
            <a:cs typeface="+mn-cs"/>
          </a:endParaRP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IDH</a:t>
          </a:r>
        </a:p>
        <a:p>
          <a:pPr marL="0" lvl="0" indent="0" algn="l" defTabSz="533400">
            <a:lnSpc>
              <a:spcPts val="14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000" i="1" kern="1200" dirty="0">
              <a:solidFill>
                <a:prstClr val="black"/>
              </a:solidFill>
              <a:latin typeface="华文细黑"/>
              <a:ea typeface="华文细黑"/>
              <a:cs typeface="+mn-cs"/>
            </a:rPr>
            <a:t>方案商</a:t>
          </a:r>
        </a:p>
      </dsp:txBody>
      <dsp:txXfrm>
        <a:off x="286597" y="583888"/>
        <a:ext cx="1085342" cy="10049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3C19865-0B95-4574-5B38-60ECB29657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6C3989-E65B-890E-52D9-6A1174D68CF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C93F3-063C-4A14-A8D6-330BE16408C6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D74C8-9BAD-2305-680F-AC608AE3D9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F3D64B-BA4E-671F-2E33-645C0C9482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66551-9502-4013-9C74-BB3670468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00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6B842EB-A00D-80FD-5714-B899DEF33A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3F428B1-99BE-7F7B-EC80-A41F1C191B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81DF423-7018-4A8E-BD3D-AF1134789E63}" type="datetimeFigureOut">
              <a:rPr lang="zh-CN" altLang="en-US"/>
              <a:pPr>
                <a:defRPr/>
              </a:pPr>
              <a:t>2023/5/25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36EB4330-9950-9F7C-3EBC-D4ACE0EC8A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22F16838-1665-DB2B-09A7-876924AF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FDA88-EB22-6EF2-2512-48E895362D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4B19C4-2069-2168-94C2-0209CA4FA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5015085-729D-44ED-A8C6-8D5B4E51B3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0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5F089B89-6257-A9EE-4CD4-77A430A2855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A2070080-2C13-57A1-1BAF-211B027D57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>
            <a:extLst>
              <a:ext uri="{FF2B5EF4-FFF2-40B4-BE49-F238E27FC236}">
                <a16:creationId xmlns:a16="http://schemas.microsoft.com/office/drawing/2014/main" id="{F6C1D07B-2A51-27A0-3F86-3C5367E9A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20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BE17343C-E8E4-D3F1-E254-E2A3BEE735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BF7B324D-49EE-1F76-D6C4-BF7D144B37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anose="02010600030101010101" pitchFamily="2" charset="-122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备注占位符 1">
            <a:extLst>
              <a:ext uri="{FF2B5EF4-FFF2-40B4-BE49-F238E27FC236}">
                <a16:creationId xmlns:a16="http://schemas.microsoft.com/office/drawing/2014/main" id="{2FB95B81-4A4A-F6D7-42FE-13BA5AAA40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273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8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34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27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4D48401-BDF2-1E7A-CEF0-F71AB78B9376}"/>
              </a:ext>
            </a:extLst>
          </p:cNvPr>
          <p:cNvSpPr/>
          <p:nvPr userDrawn="1"/>
        </p:nvSpPr>
        <p:spPr>
          <a:xfrm>
            <a:off x="0" y="414338"/>
            <a:ext cx="420688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F78E84-D282-7802-A8D9-71C685357F99}"/>
              </a:ext>
            </a:extLst>
          </p:cNvPr>
          <p:cNvSpPr/>
          <p:nvPr userDrawn="1"/>
        </p:nvSpPr>
        <p:spPr>
          <a:xfrm>
            <a:off x="454025" y="414338"/>
            <a:ext cx="85725" cy="4270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1E1ED-1D7C-F6AA-64DE-17393738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1179C6-A434-BDD7-20AC-583BFD6B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2671B8-D5E5-C871-FA1E-2B4F4B21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364337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4F9B76-5C4F-AB8B-752D-6CBFDBE70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894F71-CA00-CA95-AB50-2B0B4A0F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47AC0B-9E11-B957-B97E-B4BC03457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13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FDC83C-2AD8-E757-F1B7-C5F36B9887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97ABCAD-E44F-354D-05F7-A74B5E9D1F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D7C02-A348-6D9E-9A07-1B976AE98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26494-9BDA-A958-7636-0BB362DD9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69718-ACB0-BC63-D3A7-0E7D9B83C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</p:sldLayoutIdLst>
  <p:hf hdr="0"/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29.pn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emf"/><Relationship Id="rId5" Type="http://schemas.openxmlformats.org/officeDocument/2006/relationships/image" Target="../media/image45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5.png"/><Relationship Id="rId9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57.jpeg"/><Relationship Id="rId5" Type="http://schemas.openxmlformats.org/officeDocument/2006/relationships/image" Target="../media/image29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diagramLayout" Target="../diagrams/layout1.xml"/><Relationship Id="rId1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jpeg"/><Relationship Id="rId12" Type="http://schemas.openxmlformats.org/officeDocument/2006/relationships/diagramData" Target="../diagrams/data1.xm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1.xm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6.jpg"/><Relationship Id="rId5" Type="http://schemas.openxmlformats.org/officeDocument/2006/relationships/image" Target="../media/image30.pn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35.png"/><Relationship Id="rId19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1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microsoft.com/office/2007/relationships/hdphoto" Target="../media/hdphoto3.wdp"/><Relationship Id="rId4" Type="http://schemas.openxmlformats.org/officeDocument/2006/relationships/image" Target="../media/image25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9691" y="2220754"/>
            <a:ext cx="650228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4050" dirty="0">
                <a:solidFill>
                  <a:schemeClr val="bg1"/>
                </a:solidFill>
                <a:sym typeface="+mn-ea"/>
              </a:rPr>
              <a:t>系列专业音频处理器</a:t>
            </a:r>
            <a:endParaRPr lang="en-US" altLang="zh-CN" sz="405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8C6F67-0059-0363-0607-9FC4E6D4DB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4" t="25740" r="25564" b="18547"/>
          <a:stretch/>
        </p:blipFill>
        <p:spPr>
          <a:xfrm>
            <a:off x="0" y="1424881"/>
            <a:ext cx="3766030" cy="278398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9DBBAF0-51D7-2F09-02D3-59ACA1DEAF5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BMT02-14x14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原创设计师QQ598969553      _2">
            <a:extLst>
              <a:ext uri="{FF2B5EF4-FFF2-40B4-BE49-F238E27FC236}">
                <a16:creationId xmlns:a16="http://schemas.microsoft.com/office/drawing/2014/main" id="{89E061AB-66FF-67B5-0E0C-AD7AE521E200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3615410D-42E4-71C1-9013-F595F6A8B4F0}"/>
              </a:ext>
            </a:extLst>
          </p:cNvPr>
          <p:cNvSpPr txBox="1"/>
          <p:nvPr/>
        </p:nvSpPr>
        <p:spPr>
          <a:xfrm>
            <a:off x="3420777" y="1427790"/>
            <a:ext cx="505278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麦克风输入的语音前端解决方案模组。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同时支持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车载前端、会议通话、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14x14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3423AB4-3175-57F2-0749-F8E6D2D6F2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337" y="2906919"/>
            <a:ext cx="1866248" cy="175538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B4375E0-FCC2-DE82-1D55-326FB6B57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8299" y="2954460"/>
            <a:ext cx="1849401" cy="18097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6B48850-1AD2-6D07-A0CC-632D22611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9719" y="2954460"/>
            <a:ext cx="1768548" cy="18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44461"/>
      </p:ext>
    </p:extLst>
  </p:cSld>
  <p:clrMapOvr>
    <a:masterClrMapping/>
  </p:clrMapOvr>
  <p:transition advClick="0" advTm="5000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BMT03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286E25E-5EF9-503E-F7A0-B7DDE4ADBC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20802" r="10300" b="2044"/>
          <a:stretch/>
        </p:blipFill>
        <p:spPr>
          <a:xfrm>
            <a:off x="0" y="1376871"/>
            <a:ext cx="3895921" cy="288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9BBDB1-069B-F1A0-AD0D-AF1D0219836C}"/>
              </a:ext>
            </a:extLst>
          </p:cNvPr>
          <p:cNvSpPr txBox="1"/>
          <p:nvPr/>
        </p:nvSpPr>
        <p:spPr>
          <a:xfrm>
            <a:off x="5360074" y="909413"/>
            <a:ext cx="1451038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BMT03-26x21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35C6D4BD-FF1C-D06D-F1D0-12E70AE6012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A2B6AA35-092C-E7A7-39FA-E82F2CF91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792" y="2928520"/>
            <a:ext cx="1768548" cy="18989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079850-71A1-4811-BA0D-40BC7B796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344" y="2998649"/>
            <a:ext cx="1768548" cy="175872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3BDD8A2-DFB5-4E26-5108-58BBB813C0C2}"/>
              </a:ext>
            </a:extLst>
          </p:cNvPr>
          <p:cNvSpPr txBox="1"/>
          <p:nvPr/>
        </p:nvSpPr>
        <p:spPr>
          <a:xfrm>
            <a:off x="3427355" y="1427790"/>
            <a:ext cx="504620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是一款支持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麦克风输入的语音前端解决方案模组。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同时支持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组立体声模拟差分输入、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组立体声模拟差分输出、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会议通话、车载前端、 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</a:t>
            </a:r>
            <a:endParaRPr lang="en-US" altLang="zh-CN" sz="11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邮票孔尺寸：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26x21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），孔径：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0.65mm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85307342"/>
      </p:ext>
    </p:extLst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模组信息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BMT03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37FA31-D44F-38E3-65D0-904E3934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5817"/>
            <a:ext cx="3717904" cy="2788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5E7A96A-F6AA-2739-6C85-035DF50EE9BF}"/>
              </a:ext>
            </a:extLst>
          </p:cNvPr>
          <p:cNvSpPr txBox="1"/>
          <p:nvPr/>
        </p:nvSpPr>
        <p:spPr>
          <a:xfrm>
            <a:off x="5044310" y="914443"/>
            <a:ext cx="2157129" cy="307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endParaRPr lang="zh-CN" altLang="en-US" sz="1399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原创设计师QQ598969553      _2">
            <a:extLst>
              <a:ext uri="{FF2B5EF4-FFF2-40B4-BE49-F238E27FC236}">
                <a16:creationId xmlns:a16="http://schemas.microsoft.com/office/drawing/2014/main" id="{AEED3738-F657-6511-E23B-E3942CF709A3}"/>
              </a:ext>
            </a:extLst>
          </p:cNvPr>
          <p:cNvCxnSpPr/>
          <p:nvPr/>
        </p:nvCxnSpPr>
        <p:spPr>
          <a:xfrm>
            <a:off x="4572000" y="1297157"/>
            <a:ext cx="286350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1" name="文本框 19460">
            <a:extLst>
              <a:ext uri="{FF2B5EF4-FFF2-40B4-BE49-F238E27FC236}">
                <a16:creationId xmlns:a16="http://schemas.microsoft.com/office/drawing/2014/main" id="{E9571D7D-79A4-8433-EEB6-26DA2FC2250E}"/>
              </a:ext>
            </a:extLst>
          </p:cNvPr>
          <p:cNvSpPr txBox="1"/>
          <p:nvPr/>
        </p:nvSpPr>
        <p:spPr>
          <a:xfrm>
            <a:off x="3598395" y="1380067"/>
            <a:ext cx="49169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BMT03-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麦克风阵列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EVB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，是一款专门支持麦克风阵列处理的前端语音信号采集模组。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本模组支持模拟输入、模拟输出、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PDM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麦克风输入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组全双工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 UAC1.0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UAC2.0</a:t>
            </a: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结合语音算法可以实现如下功能：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远场拾音、声源定位、语音唤醒、语音增强、回声消除、通话降噪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en-US" sz="11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主要适用场景</a:t>
            </a:r>
            <a:r>
              <a:rPr lang="en-US" altLang="zh-CN" sz="12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  <a:r>
              <a:rPr lang="zh-CN" altLang="en-US" sz="1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车载前端、会议通话、</a:t>
            </a:r>
            <a:r>
              <a:rPr lang="en-US" altLang="zh-CN" sz="11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</a:p>
        </p:txBody>
      </p:sp>
      <p:grpSp>
        <p:nvGrpSpPr>
          <p:cNvPr id="19503" name="组合 19502">
            <a:extLst>
              <a:ext uri="{FF2B5EF4-FFF2-40B4-BE49-F238E27FC236}">
                <a16:creationId xmlns:a16="http://schemas.microsoft.com/office/drawing/2014/main" id="{14B7B216-1642-707D-71E9-AE567C523A2D}"/>
              </a:ext>
            </a:extLst>
          </p:cNvPr>
          <p:cNvGrpSpPr/>
          <p:nvPr/>
        </p:nvGrpSpPr>
        <p:grpSpPr>
          <a:xfrm>
            <a:off x="4341327" y="3217435"/>
            <a:ext cx="3585945" cy="1738500"/>
            <a:chOff x="4341327" y="3217435"/>
            <a:chExt cx="3585945" cy="1738500"/>
          </a:xfrm>
        </p:grpSpPr>
        <p:grpSp>
          <p:nvGrpSpPr>
            <p:cNvPr id="19504" name="组合 19503">
              <a:extLst>
                <a:ext uri="{FF2B5EF4-FFF2-40B4-BE49-F238E27FC236}">
                  <a16:creationId xmlns:a16="http://schemas.microsoft.com/office/drawing/2014/main" id="{3FFAB7CD-81C3-D14F-72FF-5DE600B36D60}"/>
                </a:ext>
              </a:extLst>
            </p:cNvPr>
            <p:cNvGrpSpPr/>
            <p:nvPr/>
          </p:nvGrpSpPr>
          <p:grpSpPr>
            <a:xfrm>
              <a:off x="4341327" y="3217435"/>
              <a:ext cx="3585945" cy="1738500"/>
              <a:chOff x="4341327" y="3217435"/>
              <a:chExt cx="3585945" cy="1738500"/>
            </a:xfrm>
          </p:grpSpPr>
          <p:pic>
            <p:nvPicPr>
              <p:cNvPr id="19506" name="图片 19505">
                <a:extLst>
                  <a:ext uri="{FF2B5EF4-FFF2-40B4-BE49-F238E27FC236}">
                    <a16:creationId xmlns:a16="http://schemas.microsoft.com/office/drawing/2014/main" id="{09198A2B-A490-0019-3D38-486D3347B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59422" y="3506988"/>
                <a:ext cx="1631726" cy="1228520"/>
              </a:xfrm>
              <a:prstGeom prst="rect">
                <a:avLst/>
              </a:prstGeom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</p:pic>
          <p:pic>
            <p:nvPicPr>
              <p:cNvPr id="19507" name="Picture 2" descr="jbl汽车音响怎么样，jbl汽车音响各系列区别_车主指南">
                <a:extLst>
                  <a:ext uri="{FF2B5EF4-FFF2-40B4-BE49-F238E27FC236}">
                    <a16:creationId xmlns:a16="http://schemas.microsoft.com/office/drawing/2014/main" id="{4ACCA817-84C2-9742-99D0-BF61B0A621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6" t="12149" r="9786" b="6406"/>
              <a:stretch/>
            </p:blipFill>
            <p:spPr bwMode="auto">
              <a:xfrm>
                <a:off x="7099875" y="4342726"/>
                <a:ext cx="638896" cy="395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508" name="图片 19507">
                <a:extLst>
                  <a:ext uri="{FF2B5EF4-FFF2-40B4-BE49-F238E27FC236}">
                    <a16:creationId xmlns:a16="http://schemas.microsoft.com/office/drawing/2014/main" id="{12248F35-6F48-38BD-E283-DDAA2BC35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4194912" y="4228312"/>
                <a:ext cx="887522" cy="126871"/>
              </a:xfrm>
              <a:prstGeom prst="rect">
                <a:avLst/>
              </a:prstGeom>
            </p:spPr>
          </p:pic>
          <p:cxnSp>
            <p:nvCxnSpPr>
              <p:cNvPr id="19509" name="连接符: 肘形 19508">
                <a:extLst>
                  <a:ext uri="{FF2B5EF4-FFF2-40B4-BE49-F238E27FC236}">
                    <a16:creationId xmlns:a16="http://schemas.microsoft.com/office/drawing/2014/main" id="{89E31096-3263-04FB-BF1C-9A1E60AB6EAC}"/>
                  </a:ext>
                </a:extLst>
              </p:cNvPr>
              <p:cNvCxnSpPr>
                <a:cxnSpLocks/>
                <a:stCxn id="19508" idx="0"/>
              </p:cNvCxnSpPr>
              <p:nvPr/>
            </p:nvCxnSpPr>
            <p:spPr>
              <a:xfrm flipV="1">
                <a:off x="4702109" y="4121248"/>
                <a:ext cx="307131" cy="170500"/>
              </a:xfrm>
              <a:prstGeom prst="bentConnector5">
                <a:avLst>
                  <a:gd name="adj1" fmla="val 39697"/>
                  <a:gd name="adj2" fmla="val 68603"/>
                  <a:gd name="adj3" fmla="val 4045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0" name="连接符: 肘形 19509">
                <a:extLst>
                  <a:ext uri="{FF2B5EF4-FFF2-40B4-BE49-F238E27FC236}">
                    <a16:creationId xmlns:a16="http://schemas.microsoft.com/office/drawing/2014/main" id="{CCEFAF77-07E5-50AF-BC43-8B23CA77677A}"/>
                  </a:ext>
                </a:extLst>
              </p:cNvPr>
              <p:cNvCxnSpPr>
                <a:cxnSpLocks/>
                <a:stCxn id="19508" idx="0"/>
              </p:cNvCxnSpPr>
              <p:nvPr/>
            </p:nvCxnSpPr>
            <p:spPr>
              <a:xfrm>
                <a:off x="4702108" y="4291748"/>
                <a:ext cx="307132" cy="176352"/>
              </a:xfrm>
              <a:prstGeom prst="bentConnector5">
                <a:avLst>
                  <a:gd name="adj1" fmla="val 38043"/>
                  <a:gd name="adj2" fmla="val 67985"/>
                  <a:gd name="adj3" fmla="val 38801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1" name="连接符: 肘形 19510">
                <a:extLst>
                  <a:ext uri="{FF2B5EF4-FFF2-40B4-BE49-F238E27FC236}">
                    <a16:creationId xmlns:a16="http://schemas.microsoft.com/office/drawing/2014/main" id="{1F56DE13-0F08-4781-9A58-9F7DD8CCCB2F}"/>
                  </a:ext>
                </a:extLst>
              </p:cNvPr>
              <p:cNvCxnSpPr>
                <a:cxnSpLocks/>
                <a:stCxn id="19517" idx="2"/>
                <a:endCxn id="19507" idx="0"/>
              </p:cNvCxnSpPr>
              <p:nvPr/>
            </p:nvCxnSpPr>
            <p:spPr>
              <a:xfrm rot="5400000">
                <a:off x="7326758" y="4250160"/>
                <a:ext cx="185132" cy="1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2" name="连接符: 肘形 19511">
                <a:extLst>
                  <a:ext uri="{FF2B5EF4-FFF2-40B4-BE49-F238E27FC236}">
                    <a16:creationId xmlns:a16="http://schemas.microsoft.com/office/drawing/2014/main" id="{2BA590A3-3E0C-8684-2B07-30B9A998237B}"/>
                  </a:ext>
                </a:extLst>
              </p:cNvPr>
              <p:cNvCxnSpPr>
                <a:cxnSpLocks/>
                <a:stCxn id="19507" idx="2"/>
                <a:endCxn id="19516" idx="2"/>
              </p:cNvCxnSpPr>
              <p:nvPr/>
            </p:nvCxnSpPr>
            <p:spPr>
              <a:xfrm rot="5400000" flipH="1">
                <a:off x="6926701" y="4245214"/>
                <a:ext cx="101978" cy="883267"/>
              </a:xfrm>
              <a:prstGeom prst="bentConnector3">
                <a:avLst>
                  <a:gd name="adj1" fmla="val -224166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3" name="连接符: 肘形 19512">
                <a:extLst>
                  <a:ext uri="{FF2B5EF4-FFF2-40B4-BE49-F238E27FC236}">
                    <a16:creationId xmlns:a16="http://schemas.microsoft.com/office/drawing/2014/main" id="{A10D05BB-1C7B-277A-5CC5-EB5BB0423234}"/>
                  </a:ext>
                </a:extLst>
              </p:cNvPr>
              <p:cNvCxnSpPr>
                <a:cxnSpLocks/>
                <a:stCxn id="19514" idx="0"/>
                <a:endCxn id="19517" idx="0"/>
              </p:cNvCxnSpPr>
              <p:nvPr/>
            </p:nvCxnSpPr>
            <p:spPr>
              <a:xfrm rot="16200000" flipH="1">
                <a:off x="6655258" y="2715417"/>
                <a:ext cx="428" cy="1527704"/>
              </a:xfrm>
              <a:prstGeom prst="bentConnector3">
                <a:avLst>
                  <a:gd name="adj1" fmla="val -53411215"/>
                </a:avLst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9514" name="矩形 19513">
                <a:extLst>
                  <a:ext uri="{FF2B5EF4-FFF2-40B4-BE49-F238E27FC236}">
                    <a16:creationId xmlns:a16="http://schemas.microsoft.com/office/drawing/2014/main" id="{B8A8817D-0A97-4AB2-AAF6-03A8877B4B1C}"/>
                  </a:ext>
                </a:extLst>
              </p:cNvPr>
              <p:cNvSpPr/>
              <p:nvPr/>
            </p:nvSpPr>
            <p:spPr>
              <a:xfrm>
                <a:off x="5799838" y="3479055"/>
                <a:ext cx="183564" cy="362824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515" name="矩形 19514">
                <a:extLst>
                  <a:ext uri="{FF2B5EF4-FFF2-40B4-BE49-F238E27FC236}">
                    <a16:creationId xmlns:a16="http://schemas.microsoft.com/office/drawing/2014/main" id="{16F0798F-0A16-7BE3-7A70-35FAD0742947}"/>
                  </a:ext>
                </a:extLst>
              </p:cNvPr>
              <p:cNvSpPr/>
              <p:nvPr/>
            </p:nvSpPr>
            <p:spPr>
              <a:xfrm>
                <a:off x="5015044" y="3973429"/>
                <a:ext cx="180162" cy="65366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516" name="矩形 19515">
                <a:extLst>
                  <a:ext uri="{FF2B5EF4-FFF2-40B4-BE49-F238E27FC236}">
                    <a16:creationId xmlns:a16="http://schemas.microsoft.com/office/drawing/2014/main" id="{7A2AB042-2077-DB3D-A779-20B38B7D1FEB}"/>
                  </a:ext>
                </a:extLst>
              </p:cNvPr>
              <p:cNvSpPr/>
              <p:nvPr/>
            </p:nvSpPr>
            <p:spPr>
              <a:xfrm>
                <a:off x="6457950" y="4332679"/>
                <a:ext cx="156211" cy="303179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pic>
            <p:nvPicPr>
              <p:cNvPr id="19517" name="Picture 6" descr="为何小米、TCL、创维等品牌电视主板保修期只有一年？-蓝鲸财经">
                <a:extLst>
                  <a:ext uri="{FF2B5EF4-FFF2-40B4-BE49-F238E27FC236}">
                    <a16:creationId xmlns:a16="http://schemas.microsoft.com/office/drawing/2014/main" id="{FD8E2300-5E6D-F2C4-B97D-426832E7D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1375" y="3479483"/>
                <a:ext cx="1015897" cy="678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518" name="文本框 19517">
                <a:extLst>
                  <a:ext uri="{FF2B5EF4-FFF2-40B4-BE49-F238E27FC236}">
                    <a16:creationId xmlns:a16="http://schemas.microsoft.com/office/drawing/2014/main" id="{74292116-31F1-4FE6-DBF0-4B339BFB418B}"/>
                  </a:ext>
                </a:extLst>
              </p:cNvPr>
              <p:cNvSpPr txBox="1"/>
              <p:nvPr/>
            </p:nvSpPr>
            <p:spPr>
              <a:xfrm>
                <a:off x="4684359" y="3967413"/>
                <a:ext cx="41894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rPr>
                  <a:t>2.54mm</a:t>
                </a:r>
                <a:endParaRPr lang="zh-CN" alt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eference"/>
                </a:endParaRPr>
              </a:p>
            </p:txBody>
          </p:sp>
          <p:sp>
            <p:nvSpPr>
              <p:cNvPr id="19519" name="文本框 19518">
                <a:extLst>
                  <a:ext uri="{FF2B5EF4-FFF2-40B4-BE49-F238E27FC236}">
                    <a16:creationId xmlns:a16="http://schemas.microsoft.com/office/drawing/2014/main" id="{6FA97BFE-E44D-FE98-6324-EF592B431E5A}"/>
                  </a:ext>
                </a:extLst>
              </p:cNvPr>
              <p:cNvSpPr txBox="1"/>
              <p:nvPr/>
            </p:nvSpPr>
            <p:spPr>
              <a:xfrm>
                <a:off x="6318910" y="4210042"/>
                <a:ext cx="45592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</a:p>
            </p:txBody>
          </p:sp>
          <p:sp>
            <p:nvSpPr>
              <p:cNvPr id="19520" name="文本框 19519">
                <a:extLst>
                  <a:ext uri="{FF2B5EF4-FFF2-40B4-BE49-F238E27FC236}">
                    <a16:creationId xmlns:a16="http://schemas.microsoft.com/office/drawing/2014/main" id="{A304AC72-0EED-8A14-5A4E-9AAB42EE1FB3}"/>
                  </a:ext>
                </a:extLst>
              </p:cNvPr>
              <p:cNvSpPr txBox="1"/>
              <p:nvPr/>
            </p:nvSpPr>
            <p:spPr>
              <a:xfrm>
                <a:off x="4684178" y="4466581"/>
                <a:ext cx="418947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</a:p>
            </p:txBody>
          </p:sp>
          <p:sp>
            <p:nvSpPr>
              <p:cNvPr id="19521" name="文本框 19520">
                <a:extLst>
                  <a:ext uri="{FF2B5EF4-FFF2-40B4-BE49-F238E27FC236}">
                    <a16:creationId xmlns:a16="http://schemas.microsoft.com/office/drawing/2014/main" id="{3CCCCB73-159B-1258-A302-7AB80335801A}"/>
                  </a:ext>
                </a:extLst>
              </p:cNvPr>
              <p:cNvSpPr txBox="1"/>
              <p:nvPr/>
            </p:nvSpPr>
            <p:spPr>
              <a:xfrm>
                <a:off x="5821514" y="3351449"/>
                <a:ext cx="45926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2.54mm</a:t>
                </a:r>
                <a:endParaRPr lang="zh-CN" altLang="en-US" sz="500" dirty="0"/>
              </a:p>
            </p:txBody>
          </p:sp>
          <p:sp>
            <p:nvSpPr>
              <p:cNvPr id="19522" name="文本框 19521">
                <a:extLst>
                  <a:ext uri="{FF2B5EF4-FFF2-40B4-BE49-F238E27FC236}">
                    <a16:creationId xmlns:a16="http://schemas.microsoft.com/office/drawing/2014/main" id="{346CAADD-8EFE-D905-CB19-171067BBA02C}"/>
                  </a:ext>
                </a:extLst>
              </p:cNvPr>
              <p:cNvSpPr txBox="1"/>
              <p:nvPr/>
            </p:nvSpPr>
            <p:spPr>
              <a:xfrm>
                <a:off x="7396817" y="4125281"/>
                <a:ext cx="492443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Speaker out</a:t>
                </a:r>
              </a:p>
            </p:txBody>
          </p:sp>
          <p:sp>
            <p:nvSpPr>
              <p:cNvPr id="19523" name="文本框 19522">
                <a:extLst>
                  <a:ext uri="{FF2B5EF4-FFF2-40B4-BE49-F238E27FC236}">
                    <a16:creationId xmlns:a16="http://schemas.microsoft.com/office/drawing/2014/main" id="{8EA926FB-1C46-1932-ECAA-C9E9851A8896}"/>
                  </a:ext>
                </a:extLst>
              </p:cNvPr>
              <p:cNvSpPr txBox="1"/>
              <p:nvPr/>
            </p:nvSpPr>
            <p:spPr>
              <a:xfrm>
                <a:off x="6614161" y="4786658"/>
                <a:ext cx="740908" cy="16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Reference for AEC</a:t>
                </a:r>
              </a:p>
            </p:txBody>
          </p:sp>
          <p:sp>
            <p:nvSpPr>
              <p:cNvPr id="19524" name="文本框 19523">
                <a:extLst>
                  <a:ext uri="{FF2B5EF4-FFF2-40B4-BE49-F238E27FC236}">
                    <a16:creationId xmlns:a16="http://schemas.microsoft.com/office/drawing/2014/main" id="{0F963CF3-7557-5346-A076-4E2EC89F6A79}"/>
                  </a:ext>
                </a:extLst>
              </p:cNvPr>
              <p:cNvSpPr txBox="1"/>
              <p:nvPr/>
            </p:nvSpPr>
            <p:spPr>
              <a:xfrm>
                <a:off x="7099875" y="3436088"/>
                <a:ext cx="6158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Main Controller</a:t>
                </a:r>
              </a:p>
            </p:txBody>
          </p:sp>
          <p:sp>
            <p:nvSpPr>
              <p:cNvPr id="19525" name="文本框 19524">
                <a:extLst>
                  <a:ext uri="{FF2B5EF4-FFF2-40B4-BE49-F238E27FC236}">
                    <a16:creationId xmlns:a16="http://schemas.microsoft.com/office/drawing/2014/main" id="{38678495-2F81-9C39-9724-30B6EF8146EF}"/>
                  </a:ext>
                </a:extLst>
              </p:cNvPr>
              <p:cNvSpPr txBox="1"/>
              <p:nvPr/>
            </p:nvSpPr>
            <p:spPr>
              <a:xfrm>
                <a:off x="4341327" y="4702019"/>
                <a:ext cx="594691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2/4Mic Array</a:t>
                </a:r>
              </a:p>
            </p:txBody>
          </p:sp>
          <p:sp>
            <p:nvSpPr>
              <p:cNvPr id="19526" name="文本框 19525">
                <a:extLst>
                  <a:ext uri="{FF2B5EF4-FFF2-40B4-BE49-F238E27FC236}">
                    <a16:creationId xmlns:a16="http://schemas.microsoft.com/office/drawing/2014/main" id="{A5004F4B-A177-19CD-061F-BF25350C4FC5}"/>
                  </a:ext>
                </a:extLst>
              </p:cNvPr>
              <p:cNvSpPr txBox="1"/>
              <p:nvPr/>
            </p:nvSpPr>
            <p:spPr>
              <a:xfrm>
                <a:off x="4702108" y="3227949"/>
                <a:ext cx="8643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USB for PCM data dump and record</a:t>
                </a:r>
              </a:p>
            </p:txBody>
          </p:sp>
          <p:sp>
            <p:nvSpPr>
              <p:cNvPr id="19527" name="矩形 19526">
                <a:extLst>
                  <a:ext uri="{FF2B5EF4-FFF2-40B4-BE49-F238E27FC236}">
                    <a16:creationId xmlns:a16="http://schemas.microsoft.com/office/drawing/2014/main" id="{A62AEDDB-08B0-BB2E-41B1-41B03891F11B}"/>
                  </a:ext>
                </a:extLst>
              </p:cNvPr>
              <p:cNvSpPr/>
              <p:nvPr/>
            </p:nvSpPr>
            <p:spPr>
              <a:xfrm>
                <a:off x="5447235" y="3484444"/>
                <a:ext cx="308224" cy="285305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/>
              </a:p>
            </p:txBody>
          </p:sp>
          <p:sp>
            <p:nvSpPr>
              <p:cNvPr id="19528" name="文本框 19527">
                <a:extLst>
                  <a:ext uri="{FF2B5EF4-FFF2-40B4-BE49-F238E27FC236}">
                    <a16:creationId xmlns:a16="http://schemas.microsoft.com/office/drawing/2014/main" id="{2246F6E2-4ACD-636C-C049-9D7D64F01098}"/>
                  </a:ext>
                </a:extLst>
              </p:cNvPr>
              <p:cNvSpPr txBox="1"/>
              <p:nvPr/>
            </p:nvSpPr>
            <p:spPr>
              <a:xfrm>
                <a:off x="6122874" y="3217435"/>
                <a:ext cx="102515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I2S for audio data transfer with main controller</a:t>
                </a:r>
              </a:p>
            </p:txBody>
          </p:sp>
          <p:sp>
            <p:nvSpPr>
              <p:cNvPr id="19529" name="文本框 19528">
                <a:extLst>
                  <a:ext uri="{FF2B5EF4-FFF2-40B4-BE49-F238E27FC236}">
                    <a16:creationId xmlns:a16="http://schemas.microsoft.com/office/drawing/2014/main" id="{E097890B-AF6F-848B-AF77-277FE75E1B6D}"/>
                  </a:ext>
                </a:extLst>
              </p:cNvPr>
              <p:cNvSpPr txBox="1"/>
              <p:nvPr/>
            </p:nvSpPr>
            <p:spPr>
              <a:xfrm>
                <a:off x="4391032" y="3474856"/>
                <a:ext cx="489734" cy="253916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1050" b="1" dirty="0"/>
                  <a:t>PC</a:t>
                </a:r>
              </a:p>
            </p:txBody>
          </p:sp>
          <p:sp>
            <p:nvSpPr>
              <p:cNvPr id="19530" name="文本框 19529">
                <a:extLst>
                  <a:ext uri="{FF2B5EF4-FFF2-40B4-BE49-F238E27FC236}">
                    <a16:creationId xmlns:a16="http://schemas.microsoft.com/office/drawing/2014/main" id="{BB42BE4B-439E-46F6-4463-5D5CC1BBB861}"/>
                  </a:ext>
                </a:extLst>
              </p:cNvPr>
              <p:cNvSpPr txBox="1"/>
              <p:nvPr/>
            </p:nvSpPr>
            <p:spPr>
              <a:xfrm>
                <a:off x="5421067" y="3476959"/>
                <a:ext cx="360559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7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eference"/>
                  </a:defRPr>
                </a:lvl1pPr>
              </a:lstStyle>
              <a:p>
                <a:r>
                  <a:rPr lang="en-US" altLang="zh-CN" sz="500" dirty="0"/>
                  <a:t>Type-C</a:t>
                </a:r>
              </a:p>
            </p:txBody>
          </p:sp>
        </p:grpSp>
        <p:cxnSp>
          <p:nvCxnSpPr>
            <p:cNvPr id="19505" name="连接符: 肘形 19504">
              <a:extLst>
                <a:ext uri="{FF2B5EF4-FFF2-40B4-BE49-F238E27FC236}">
                  <a16:creationId xmlns:a16="http://schemas.microsoft.com/office/drawing/2014/main" id="{1410C341-4344-C352-B5CF-E98BEC63B32D}"/>
                </a:ext>
              </a:extLst>
            </p:cNvPr>
            <p:cNvCxnSpPr>
              <a:cxnSpLocks/>
              <a:stCxn id="19527" idx="0"/>
              <a:endCxn id="19529" idx="0"/>
            </p:cNvCxnSpPr>
            <p:nvPr/>
          </p:nvCxnSpPr>
          <p:spPr>
            <a:xfrm rot="16200000" flipV="1">
              <a:off x="5113829" y="2996926"/>
              <a:ext cx="9588" cy="965448"/>
            </a:xfrm>
            <a:prstGeom prst="bentConnector3">
              <a:avLst>
                <a:gd name="adj1" fmla="val 2484230"/>
              </a:avLst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77812"/>
      </p:ext>
    </p:extLst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56A543-3922-DD12-D567-93252B54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187CF0-A68E-2DAD-6371-05B3EA4D0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CD2837-3D2B-6B29-666C-899AC47A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183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6B5C534-F8F5-2258-C785-19ECF83B2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30" y="2779567"/>
            <a:ext cx="853178" cy="973910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90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630240" y="404815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14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3909359" y="1656993"/>
            <a:ext cx="0" cy="278995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404329" y="1602293"/>
            <a:ext cx="2996879" cy="2209851"/>
            <a:chOff x="245238" y="1431603"/>
            <a:chExt cx="3995838" cy="2582180"/>
          </a:xfrm>
        </p:grpSpPr>
        <p:sp>
          <p:nvSpPr>
            <p:cNvPr id="8" name="文本框 7"/>
            <p:cNvSpPr txBox="1"/>
            <p:nvPr/>
          </p:nvSpPr>
          <p:spPr>
            <a:xfrm>
              <a:off x="245238" y="1945586"/>
              <a:ext cx="3935571" cy="665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3578" tIns="53578" rIns="53578" bIns="53578" numCol="1" spcCol="38100" rtlCol="0" anchor="ctr">
              <a:spAutoFit/>
            </a:bodyPr>
            <a:lstStyle/>
            <a:p>
              <a:pPr algn="ctr" defTabSz="616268"/>
              <a:r>
                <a:rPr lang="en-US" altLang="zh-CN" sz="10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BGA80</a:t>
              </a:r>
            </a:p>
            <a:p>
              <a:pPr algn="ctr" defTabSz="616268"/>
              <a:endParaRPr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Neue" panose="02000503000000020004"/>
                <a:sym typeface="Helvetica Neue" panose="02000503000000020004"/>
              </a:endParaRPr>
            </a:p>
            <a:p>
              <a:pPr algn="ctr" defTabSz="616268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09" y="2738678"/>
              <a:ext cx="2735088" cy="1275105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203748" cy="359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99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DC6D057-65EC-9989-BD07-F6394787C70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379464" y="1177290"/>
          <a:ext cx="3933617" cy="361004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89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0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635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</a:tblGrid>
              <a:tr h="2405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9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6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6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5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148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数字麦克风：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842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6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84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728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728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5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43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5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5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54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6053" marR="66053" marT="33026" marB="33026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8613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6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878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878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6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6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21" marR="1721" marT="1721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854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5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5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1787" marR="1787" marT="1787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Click="0" advTm="5000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420688" y="1393122"/>
            <a:ext cx="4776311" cy="266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0625" tIns="26325" rIns="50625" bIns="26325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sz="1350" baseline="30000" dirty="0">
                <a:solidFill>
                  <a:srgbClr val="2A2B2E"/>
                </a:solidFill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3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sz="13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88383"/>
            <a:ext cx="4511040" cy="27484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4804A6-508D-54FC-C68B-1B9E124822E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4572000" y="134780"/>
            <a:ext cx="4511040" cy="21536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934964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1" y="2220754"/>
            <a:ext cx="643890" cy="7015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4234" y="2160523"/>
            <a:ext cx="49310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45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45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25502" y="4274820"/>
            <a:ext cx="49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18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719139" y="528638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719138" y="977901"/>
            <a:ext cx="18002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043114" y="528638"/>
            <a:ext cx="243143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719138" y="1340643"/>
            <a:ext cx="784911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合作伙伴与芯片生产企业合作，打造出世界一流的音频处理器与配套元器件，为客户提供质量可靠、供应稳定与服务专业的声学解决方案。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4249579"/>
            <a:ext cx="9143524" cy="900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483435" y="4332390"/>
            <a:ext cx="1467034" cy="666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50" y="4381613"/>
            <a:ext cx="1485246" cy="5690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43813" y="4256723"/>
            <a:ext cx="1022985" cy="82296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05" y="4298317"/>
            <a:ext cx="2173381" cy="823250"/>
          </a:xfrm>
          <a:prstGeom prst="rect">
            <a:avLst/>
          </a:prstGeom>
        </p:spPr>
      </p:pic>
    </p:spTree>
  </p:cSld>
  <p:clrMapOvr>
    <a:masterClrMapping/>
  </p:clrMapOvr>
  <p:transition spd="slow" advTm="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7609460" y="872697"/>
            <a:ext cx="1257300" cy="262895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6338207" y="871396"/>
            <a:ext cx="1271588" cy="2632277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5066651" y="872985"/>
            <a:ext cx="1276350" cy="263221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238515" y="874353"/>
            <a:ext cx="1284149" cy="262730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2518663" y="878161"/>
            <a:ext cx="1280450" cy="262896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3796728" y="869869"/>
            <a:ext cx="1272209" cy="263726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237599" y="1961702"/>
            <a:ext cx="7629161" cy="1550666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grpSp>
        <p:nvGrpSpPr>
          <p:cNvPr id="36" name="组合 35"/>
          <p:cNvGrpSpPr/>
          <p:nvPr/>
        </p:nvGrpSpPr>
        <p:grpSpPr>
          <a:xfrm>
            <a:off x="576027" y="3941945"/>
            <a:ext cx="7983377" cy="962399"/>
            <a:chOff x="688409" y="5152939"/>
            <a:chExt cx="10644502" cy="1283199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9"/>
              <a:ext cx="1389379" cy="993376"/>
              <a:chOff x="2404113" y="3428110"/>
              <a:chExt cx="2209277" cy="1748656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3"/>
                <a:ext cx="2196272" cy="568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975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70708" y="3751700"/>
            <a:ext cx="5831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2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3834948" y="2924847"/>
            <a:ext cx="1211119" cy="60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</a:p>
        </p:txBody>
      </p:sp>
      <p:sp>
        <p:nvSpPr>
          <p:cNvPr id="44" name="îŝlîdé"/>
          <p:cNvSpPr txBox="1"/>
          <p:nvPr/>
        </p:nvSpPr>
        <p:spPr bwMode="auto">
          <a:xfrm>
            <a:off x="3789996" y="2754904"/>
            <a:ext cx="885294" cy="18209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238515" y="2924847"/>
            <a:ext cx="12801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247356" y="2746993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7632320" y="2924847"/>
            <a:ext cx="1243883" cy="405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7640077" y="2746993"/>
            <a:ext cx="885294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工业应用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2539051" y="2746993"/>
            <a:ext cx="600785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2519579" y="2924847"/>
            <a:ext cx="13237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7092" y="1255861"/>
            <a:ext cx="487640" cy="487031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691503" y="1868466"/>
            <a:ext cx="392904" cy="144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975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975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777504" y="2147542"/>
            <a:ext cx="747080" cy="114386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731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04863" y="3578543"/>
            <a:ext cx="8061960" cy="168116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31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5071606" y="2924847"/>
            <a:ext cx="1237748" cy="57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257175"/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675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5084209" y="2746993"/>
            <a:ext cx="813221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6350203" y="2924847"/>
            <a:ext cx="1266111" cy="52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675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6374326" y="2746993"/>
            <a:ext cx="761399" cy="19791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35" tIns="25718" rIns="51435" bIns="25718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05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91E37E27-1847-8FE1-2336-DAD363CA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08">
            <a:extLst>
              <a:ext uri="{FF2B5EF4-FFF2-40B4-BE49-F238E27FC236}">
                <a16:creationId xmlns:a16="http://schemas.microsoft.com/office/drawing/2014/main" id="{89EBF9DB-C277-616F-A02A-F0AD9B2D8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" name="íṥḷïḍé">
            <a:extLst>
              <a:ext uri="{FF2B5EF4-FFF2-40B4-BE49-F238E27FC236}">
                <a16:creationId xmlns:a16="http://schemas.microsoft.com/office/drawing/2014/main" id="{6DFB8763-86C1-386B-45A6-4D39E2E55B3E}"/>
              </a:ext>
            </a:extLst>
          </p:cNvPr>
          <p:cNvSpPr/>
          <p:nvPr/>
        </p:nvSpPr>
        <p:spPr bwMode="auto">
          <a:xfrm>
            <a:off x="769134" y="1301237"/>
            <a:ext cx="6717516" cy="305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SNC8x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系列 </a:t>
            </a: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32Bit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高性能音频信号处理器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HiFi3 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内核简介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合作生态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SDK</a:t>
            </a: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开发平台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模组信息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芯片信息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丰富的开发者生态</a:t>
            </a:r>
            <a:endParaRPr lang="en-US" altLang="zh-CN" sz="20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285750" indent="-285750" algn="just" defTabSz="457189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更多资料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79E90F-6D08-F74B-3109-2D48EEEC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E35D62B-A214-4BAC-A2FC-1F035D2ED326}"/>
              </a:ext>
            </a:extLst>
          </p:cNvPr>
          <p:cNvSpPr/>
          <p:nvPr/>
        </p:nvSpPr>
        <p:spPr>
          <a:xfrm>
            <a:off x="8794" y="4740815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微软雅黑" charset="0"/>
              <a:ea typeface="微软雅黑" charset="0"/>
            </a:endParaRPr>
          </a:p>
        </p:txBody>
      </p:sp>
      <p:sp>
        <p:nvSpPr>
          <p:cNvPr id="9" name="日期占位符 12">
            <a:extLst>
              <a:ext uri="{FF2B5EF4-FFF2-40B4-BE49-F238E27FC236}">
                <a16:creationId xmlns:a16="http://schemas.microsoft.com/office/drawing/2014/main" id="{55BF875C-8E57-53A7-DCAA-A6EA6BCC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2C96E4B0-5556-54AA-2C77-70B49850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537964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4DC194-1E0E-D909-1D99-182408A35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578" y="2908569"/>
            <a:ext cx="2679422" cy="2220462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536367" y="290110"/>
            <a:ext cx="7769224" cy="5388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94" y="4740814"/>
            <a:ext cx="1182812" cy="388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536367" y="1076085"/>
            <a:ext cx="4035634" cy="83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05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4853662" y="1278931"/>
            <a:ext cx="3851455" cy="309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6000" rIns="67500" bIns="35100" anchor="t" anchorCtr="0">
            <a:normAutofit lnSpcReduction="10000"/>
          </a:bodyPr>
          <a:lstStyle/>
          <a:p>
            <a:pPr defTabSz="685324" eaLnBrk="1" hangingPunct="1">
              <a:lnSpc>
                <a:spcPct val="150000"/>
              </a:lnSpc>
            </a:pPr>
            <a:r>
              <a:rPr lang="zh-CN" altLang="en-US" sz="1699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1699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099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099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099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110dB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99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28588" indent="-128588" defTabSz="685324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099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6" y="2127932"/>
            <a:ext cx="3253974" cy="2587548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1"/>
            <a:ext cx="812842" cy="812842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8296165-A569-574F-C76B-079EC87D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859" y="1426110"/>
            <a:ext cx="3376362" cy="2995463"/>
          </a:xfrm>
          <a:prstGeom prst="rect">
            <a:avLst/>
          </a:prstGeom>
        </p:spPr>
      </p:pic>
      <p:sp>
        <p:nvSpPr>
          <p:cNvPr id="17415" name="原创设计师QQ598969553      _6">
            <a:extLst>
              <a:ext uri="{FF2B5EF4-FFF2-40B4-BE49-F238E27FC236}">
                <a16:creationId xmlns:a16="http://schemas.microsoft.com/office/drawing/2014/main" id="{B5FA8D31-5102-D20F-94B7-6CF1094AF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83" y="1146433"/>
            <a:ext cx="5302988" cy="355481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50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05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05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5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0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05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>
            <a:extLst>
              <a:ext uri="{FF2B5EF4-FFF2-40B4-BE49-F238E27FC236}">
                <a16:creationId xmlns:a16="http://schemas.microsoft.com/office/drawing/2014/main" id="{60370D93-05F8-9F7E-6AA1-DA301137D256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>
            <a:extLst>
              <a:ext uri="{FF2B5EF4-FFF2-40B4-BE49-F238E27FC236}">
                <a16:creationId xmlns:a16="http://schemas.microsoft.com/office/drawing/2014/main" id="{318D2242-3467-2254-153C-661599B4A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1116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内核简介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10E91E-B927-49D1-013F-3DBA19330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sp>
        <p:nvSpPr>
          <p:cNvPr id="6" name="日期占位符 12">
            <a:extLst>
              <a:ext uri="{FF2B5EF4-FFF2-40B4-BE49-F238E27FC236}">
                <a16:creationId xmlns:a16="http://schemas.microsoft.com/office/drawing/2014/main" id="{04012017-FF46-BCCD-257E-4BF39C0E1E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2" name="灯片编号占位符 3">
            <a:extLst>
              <a:ext uri="{FF2B5EF4-FFF2-40B4-BE49-F238E27FC236}">
                <a16:creationId xmlns:a16="http://schemas.microsoft.com/office/drawing/2014/main" id="{E1FE55F5-2523-C341-DA52-7BA61043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  <p:transition advClick="0" advTm="5000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合作生态</a:t>
            </a:r>
          </a:p>
        </p:txBody>
      </p:sp>
      <p:sp>
        <p:nvSpPr>
          <p:cNvPr id="6" name="内容占位符 6">
            <a:extLst>
              <a:ext uri="{FF2B5EF4-FFF2-40B4-BE49-F238E27FC236}">
                <a16:creationId xmlns:a16="http://schemas.microsoft.com/office/drawing/2014/main" id="{12C373D8-83CD-C332-C526-9A90B69EC16E}"/>
              </a:ext>
            </a:extLst>
          </p:cNvPr>
          <p:cNvSpPr txBox="1">
            <a:spLocks/>
          </p:cNvSpPr>
          <p:nvPr/>
        </p:nvSpPr>
        <p:spPr>
          <a:xfrm>
            <a:off x="512867" y="1054356"/>
            <a:ext cx="7620493" cy="36130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华文细黑" panose="02010600040101010101" pitchFamily="2" charset="-122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依托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SNC86x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开放平台，与更多优秀的合作方一起打开产品市场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29482E-C056-5D10-DF2C-CD4C10557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0070AE4-BD0A-74E8-4666-5AE3DE9B7900}"/>
              </a:ext>
            </a:extLst>
          </p:cNvPr>
          <p:cNvGrpSpPr/>
          <p:nvPr/>
        </p:nvGrpSpPr>
        <p:grpSpPr>
          <a:xfrm>
            <a:off x="382385" y="1617308"/>
            <a:ext cx="1841537" cy="2982178"/>
            <a:chOff x="390694" y="1627725"/>
            <a:chExt cx="1841537" cy="298217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4894791-785F-2A38-7294-E7B3AE48D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867" y="1627725"/>
              <a:ext cx="1235924" cy="619569"/>
            </a:xfrm>
            <a:prstGeom prst="rect">
              <a:avLst/>
            </a:prstGeom>
          </p:spPr>
        </p:pic>
        <p:pic>
          <p:nvPicPr>
            <p:cNvPr id="27" name="Picture 4" descr="查看源图像">
              <a:extLst>
                <a:ext uri="{FF2B5EF4-FFF2-40B4-BE49-F238E27FC236}">
                  <a16:creationId xmlns:a16="http://schemas.microsoft.com/office/drawing/2014/main" id="{BA00E0AD-41EF-19DE-CCD1-11FBAF711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36" y="3688102"/>
              <a:ext cx="999360" cy="92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45957AB-C3E4-7876-1377-C13B45BEC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694" y="2275726"/>
              <a:ext cx="662227" cy="57682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1958E7D-24F1-2BDA-65BB-79851DC3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694486">
              <a:off x="443180" y="3900600"/>
              <a:ext cx="673309" cy="5754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211550B-A644-DA4A-C166-F6813D5DF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2421" y="3094177"/>
              <a:ext cx="869810" cy="50955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887E1D0D-9B24-66CD-6135-6714B7EC8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5415" y="2359487"/>
              <a:ext cx="518562" cy="625981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C01319B-3ECE-AB23-0DED-54799B23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83" y="2962021"/>
              <a:ext cx="745507" cy="687649"/>
            </a:xfrm>
            <a:prstGeom prst="rect">
              <a:avLst/>
            </a:prstGeom>
          </p:spPr>
        </p:pic>
      </p:grpSp>
      <p:sp>
        <p:nvSpPr>
          <p:cNvPr id="48" name="流程图: 存储数据 9218">
            <a:extLst>
              <a:ext uri="{FF2B5EF4-FFF2-40B4-BE49-F238E27FC236}">
                <a16:creationId xmlns:a16="http://schemas.microsoft.com/office/drawing/2014/main" id="{F70E1D3C-1B22-1EE7-95E6-70930E0ED3B8}"/>
              </a:ext>
            </a:extLst>
          </p:cNvPr>
          <p:cNvSpPr/>
          <p:nvPr/>
        </p:nvSpPr>
        <p:spPr>
          <a:xfrm>
            <a:off x="503723" y="1514443"/>
            <a:ext cx="2476623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902" y="3209"/>
                  <a:pt x="12340" y="3177"/>
                </a:cubicBezTo>
                <a:cubicBezTo>
                  <a:pt x="10776" y="4092"/>
                  <a:pt x="10919" y="4475"/>
                  <a:pt x="10936" y="5074"/>
                </a:cubicBezTo>
                <a:cubicBezTo>
                  <a:pt x="10953" y="5673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>
            <a:gsLst>
              <a:gs pos="54000">
                <a:schemeClr val="accent3">
                  <a:lumMod val="20000"/>
                  <a:lumOff val="80000"/>
                  <a:alpha val="10000"/>
                </a:schemeClr>
              </a:gs>
              <a:gs pos="96000">
                <a:schemeClr val="accent3">
                  <a:lumMod val="40000"/>
                  <a:lumOff val="6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9" name="图示 48">
            <a:extLst>
              <a:ext uri="{FF2B5EF4-FFF2-40B4-BE49-F238E27FC236}">
                <a16:creationId xmlns:a16="http://schemas.microsoft.com/office/drawing/2014/main" id="{83E51A85-09BA-2060-1DFF-0338F8F181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1118002"/>
              </p:ext>
            </p:extLst>
          </p:nvPr>
        </p:nvGraphicFramePr>
        <p:xfrm>
          <a:off x="2608303" y="1966418"/>
          <a:ext cx="3844996" cy="229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50" name="流程图: 存储数据 9218">
            <a:extLst>
              <a:ext uri="{FF2B5EF4-FFF2-40B4-BE49-F238E27FC236}">
                <a16:creationId xmlns:a16="http://schemas.microsoft.com/office/drawing/2014/main" id="{CD3BEF96-DEDB-CCE8-1A67-FD55F7A78845}"/>
              </a:ext>
            </a:extLst>
          </p:cNvPr>
          <p:cNvSpPr/>
          <p:nvPr/>
        </p:nvSpPr>
        <p:spPr>
          <a:xfrm flipH="1">
            <a:off x="6078835" y="1515108"/>
            <a:ext cx="2514131" cy="3180322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49 w 10000"/>
              <a:gd name="connsiteY1" fmla="*/ 1588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7924 w 10000"/>
              <a:gd name="connsiteY1" fmla="*/ 1682 h 10000"/>
              <a:gd name="connsiteX2" fmla="*/ 4232 w 10000"/>
              <a:gd name="connsiteY2" fmla="*/ 4811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9825"/>
              <a:gd name="connsiteY0" fmla="*/ 0 h 10000"/>
              <a:gd name="connsiteX1" fmla="*/ 7924 w 9825"/>
              <a:gd name="connsiteY1" fmla="*/ 1682 h 10000"/>
              <a:gd name="connsiteX2" fmla="*/ 4232 w 9825"/>
              <a:gd name="connsiteY2" fmla="*/ 4811 h 10000"/>
              <a:gd name="connsiteX3" fmla="*/ 9825 w 9825"/>
              <a:gd name="connsiteY3" fmla="*/ 8743 h 10000"/>
              <a:gd name="connsiteX4" fmla="*/ 1667 w 9825"/>
              <a:gd name="connsiteY4" fmla="*/ 10000 h 10000"/>
              <a:gd name="connsiteX5" fmla="*/ 0 w 9825"/>
              <a:gd name="connsiteY5" fmla="*/ 5000 h 10000"/>
              <a:gd name="connsiteX6" fmla="*/ 1667 w 9825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307 w 10000"/>
              <a:gd name="connsiteY2" fmla="*/ 4811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078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000"/>
              <a:gd name="connsiteY0" fmla="*/ 0 h 10000"/>
              <a:gd name="connsiteX1" fmla="*/ 8065 w 10000"/>
              <a:gd name="connsiteY1" fmla="*/ 1682 h 10000"/>
              <a:gd name="connsiteX2" fmla="*/ 4154 w 10000"/>
              <a:gd name="connsiteY2" fmla="*/ 5000 h 10000"/>
              <a:gd name="connsiteX3" fmla="*/ 10000 w 10000"/>
              <a:gd name="connsiteY3" fmla="*/ 8743 h 10000"/>
              <a:gd name="connsiteX4" fmla="*/ 1697 w 10000"/>
              <a:gd name="connsiteY4" fmla="*/ 10000 h 10000"/>
              <a:gd name="connsiteX5" fmla="*/ 0 w 10000"/>
              <a:gd name="connsiteY5" fmla="*/ 5000 h 10000"/>
              <a:gd name="connsiteX6" fmla="*/ 1697 w 10000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54 w 10127"/>
              <a:gd name="connsiteY2" fmla="*/ 5000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697 w 10127"/>
              <a:gd name="connsiteY0" fmla="*/ 0 h 10000"/>
              <a:gd name="connsiteX1" fmla="*/ 8065 w 10127"/>
              <a:gd name="connsiteY1" fmla="*/ 1682 h 10000"/>
              <a:gd name="connsiteX2" fmla="*/ 4129 w 10127"/>
              <a:gd name="connsiteY2" fmla="*/ 5063 h 10000"/>
              <a:gd name="connsiteX3" fmla="*/ 10127 w 10127"/>
              <a:gd name="connsiteY3" fmla="*/ 8806 h 10000"/>
              <a:gd name="connsiteX4" fmla="*/ 1697 w 10127"/>
              <a:gd name="connsiteY4" fmla="*/ 10000 h 10000"/>
              <a:gd name="connsiteX5" fmla="*/ 0 w 10127"/>
              <a:gd name="connsiteY5" fmla="*/ 5000 h 10000"/>
              <a:gd name="connsiteX6" fmla="*/ 1697 w 10127"/>
              <a:gd name="connsiteY6" fmla="*/ 0 h 10000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1469 w 10128"/>
              <a:gd name="connsiteY0" fmla="*/ 0 h 10016"/>
              <a:gd name="connsiteX1" fmla="*/ 8066 w 10128"/>
              <a:gd name="connsiteY1" fmla="*/ 1698 h 10016"/>
              <a:gd name="connsiteX2" fmla="*/ 4130 w 10128"/>
              <a:gd name="connsiteY2" fmla="*/ 5079 h 10016"/>
              <a:gd name="connsiteX3" fmla="*/ 10128 w 10128"/>
              <a:gd name="connsiteY3" fmla="*/ 8822 h 10016"/>
              <a:gd name="connsiteX4" fmla="*/ 1698 w 10128"/>
              <a:gd name="connsiteY4" fmla="*/ 10016 h 10016"/>
              <a:gd name="connsiteX5" fmla="*/ 1 w 10128"/>
              <a:gd name="connsiteY5" fmla="*/ 5016 h 10016"/>
              <a:gd name="connsiteX6" fmla="*/ 1469 w 10128"/>
              <a:gd name="connsiteY6" fmla="*/ 0 h 10016"/>
              <a:gd name="connsiteX0" fmla="*/ 3742 w 10187"/>
              <a:gd name="connsiteY0" fmla="*/ 0 h 9843"/>
              <a:gd name="connsiteX1" fmla="*/ 8125 w 10187"/>
              <a:gd name="connsiteY1" fmla="*/ 1525 h 9843"/>
              <a:gd name="connsiteX2" fmla="*/ 4189 w 10187"/>
              <a:gd name="connsiteY2" fmla="*/ 4906 h 9843"/>
              <a:gd name="connsiteX3" fmla="*/ 10187 w 10187"/>
              <a:gd name="connsiteY3" fmla="*/ 8649 h 9843"/>
              <a:gd name="connsiteX4" fmla="*/ 1757 w 10187"/>
              <a:gd name="connsiteY4" fmla="*/ 9843 h 9843"/>
              <a:gd name="connsiteX5" fmla="*/ 60 w 10187"/>
              <a:gd name="connsiteY5" fmla="*/ 4843 h 9843"/>
              <a:gd name="connsiteX6" fmla="*/ 3742 w 10187"/>
              <a:gd name="connsiteY6" fmla="*/ 0 h 9843"/>
              <a:gd name="connsiteX0" fmla="*/ 3230 w 9982"/>
              <a:gd name="connsiteY0" fmla="*/ 0 h 10016"/>
              <a:gd name="connsiteX1" fmla="*/ 7958 w 9982"/>
              <a:gd name="connsiteY1" fmla="*/ 1565 h 10016"/>
              <a:gd name="connsiteX2" fmla="*/ 4094 w 9982"/>
              <a:gd name="connsiteY2" fmla="*/ 5000 h 10016"/>
              <a:gd name="connsiteX3" fmla="*/ 9982 w 9982"/>
              <a:gd name="connsiteY3" fmla="*/ 8803 h 10016"/>
              <a:gd name="connsiteX4" fmla="*/ 1707 w 9982"/>
              <a:gd name="connsiteY4" fmla="*/ 10016 h 10016"/>
              <a:gd name="connsiteX5" fmla="*/ 41 w 9982"/>
              <a:gd name="connsiteY5" fmla="*/ 4936 h 10016"/>
              <a:gd name="connsiteX6" fmla="*/ 3230 w 9982"/>
              <a:gd name="connsiteY6" fmla="*/ 0 h 10016"/>
              <a:gd name="connsiteX0" fmla="*/ 3196 w 9960"/>
              <a:gd name="connsiteY0" fmla="*/ 0 h 9585"/>
              <a:gd name="connsiteX1" fmla="*/ 7932 w 9960"/>
              <a:gd name="connsiteY1" fmla="*/ 1563 h 9585"/>
              <a:gd name="connsiteX2" fmla="*/ 4061 w 9960"/>
              <a:gd name="connsiteY2" fmla="*/ 4992 h 9585"/>
              <a:gd name="connsiteX3" fmla="*/ 9960 w 9960"/>
              <a:gd name="connsiteY3" fmla="*/ 8789 h 9585"/>
              <a:gd name="connsiteX4" fmla="*/ 3297 w 9960"/>
              <a:gd name="connsiteY4" fmla="*/ 9585 h 9585"/>
              <a:gd name="connsiteX5" fmla="*/ 1 w 9960"/>
              <a:gd name="connsiteY5" fmla="*/ 4928 h 9585"/>
              <a:gd name="connsiteX6" fmla="*/ 3196 w 9960"/>
              <a:gd name="connsiteY6" fmla="*/ 0 h 9585"/>
              <a:gd name="connsiteX0" fmla="*/ 3209 w 10000"/>
              <a:gd name="connsiteY0" fmla="*/ 0 h 10000"/>
              <a:gd name="connsiteX1" fmla="*/ 8919 w 10000"/>
              <a:gd name="connsiteY1" fmla="*/ 999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10000"/>
              <a:gd name="connsiteY0" fmla="*/ 0 h 10000"/>
              <a:gd name="connsiteX1" fmla="*/ 9849 w 10000"/>
              <a:gd name="connsiteY1" fmla="*/ 2213 h 10000"/>
              <a:gd name="connsiteX2" fmla="*/ 4077 w 10000"/>
              <a:gd name="connsiteY2" fmla="*/ 5208 h 10000"/>
              <a:gd name="connsiteX3" fmla="*/ 10000 w 10000"/>
              <a:gd name="connsiteY3" fmla="*/ 9170 h 10000"/>
              <a:gd name="connsiteX4" fmla="*/ 3310 w 10000"/>
              <a:gd name="connsiteY4" fmla="*/ 10000 h 10000"/>
              <a:gd name="connsiteX5" fmla="*/ 1 w 10000"/>
              <a:gd name="connsiteY5" fmla="*/ 5141 h 10000"/>
              <a:gd name="connsiteX6" fmla="*/ 3209 w 10000"/>
              <a:gd name="connsiteY6" fmla="*/ 0 h 10000"/>
              <a:gd name="connsiteX0" fmla="*/ 3209 w 9849"/>
              <a:gd name="connsiteY0" fmla="*/ 0 h 10000"/>
              <a:gd name="connsiteX1" fmla="*/ 9849 w 9849"/>
              <a:gd name="connsiteY1" fmla="*/ 2213 h 10000"/>
              <a:gd name="connsiteX2" fmla="*/ 4077 w 9849"/>
              <a:gd name="connsiteY2" fmla="*/ 5208 h 10000"/>
              <a:gd name="connsiteX3" fmla="*/ 9548 w 9849"/>
              <a:gd name="connsiteY3" fmla="*/ 7507 h 10000"/>
              <a:gd name="connsiteX4" fmla="*/ 3310 w 9849"/>
              <a:gd name="connsiteY4" fmla="*/ 10000 h 10000"/>
              <a:gd name="connsiteX5" fmla="*/ 1 w 9849"/>
              <a:gd name="connsiteY5" fmla="*/ 5141 h 10000"/>
              <a:gd name="connsiteX6" fmla="*/ 3209 w 9849"/>
              <a:gd name="connsiteY6" fmla="*/ 0 h 10000"/>
              <a:gd name="connsiteX0" fmla="*/ 3258 w 9923"/>
              <a:gd name="connsiteY0" fmla="*/ 0 h 10000"/>
              <a:gd name="connsiteX1" fmla="*/ 9923 w 9923"/>
              <a:gd name="connsiteY1" fmla="*/ 2196 h 10000"/>
              <a:gd name="connsiteX2" fmla="*/ 4140 w 9923"/>
              <a:gd name="connsiteY2" fmla="*/ 5208 h 10000"/>
              <a:gd name="connsiteX3" fmla="*/ 9694 w 9923"/>
              <a:gd name="connsiteY3" fmla="*/ 7507 h 10000"/>
              <a:gd name="connsiteX4" fmla="*/ 3361 w 9923"/>
              <a:gd name="connsiteY4" fmla="*/ 10000 h 10000"/>
              <a:gd name="connsiteX5" fmla="*/ 1 w 9923"/>
              <a:gd name="connsiteY5" fmla="*/ 5141 h 10000"/>
              <a:gd name="connsiteX6" fmla="*/ 3258 w 9923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769 w 10000"/>
              <a:gd name="connsiteY3" fmla="*/ 7507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64 w 10000"/>
              <a:gd name="connsiteY2" fmla="*/ 5058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0 h 10000"/>
              <a:gd name="connsiteX1" fmla="*/ 10000 w 10000"/>
              <a:gd name="connsiteY1" fmla="*/ 2196 h 10000"/>
              <a:gd name="connsiteX2" fmla="*/ 8313 w 10000"/>
              <a:gd name="connsiteY2" fmla="*/ 4559 h 10000"/>
              <a:gd name="connsiteX3" fmla="*/ 9846 w 10000"/>
              <a:gd name="connsiteY3" fmla="*/ 7490 h 10000"/>
              <a:gd name="connsiteX4" fmla="*/ 3387 w 10000"/>
              <a:gd name="connsiteY4" fmla="*/ 10000 h 10000"/>
              <a:gd name="connsiteX5" fmla="*/ 1 w 10000"/>
              <a:gd name="connsiteY5" fmla="*/ 5141 h 10000"/>
              <a:gd name="connsiteX6" fmla="*/ 3283 w 10000"/>
              <a:gd name="connsiteY6" fmla="*/ 0 h 10000"/>
              <a:gd name="connsiteX0" fmla="*/ 3283 w 10000"/>
              <a:gd name="connsiteY0" fmla="*/ 40 h 10040"/>
              <a:gd name="connsiteX1" fmla="*/ 10000 w 10000"/>
              <a:gd name="connsiteY1" fmla="*/ 2236 h 10040"/>
              <a:gd name="connsiteX2" fmla="*/ 8313 w 10000"/>
              <a:gd name="connsiteY2" fmla="*/ 4599 h 10040"/>
              <a:gd name="connsiteX3" fmla="*/ 9846 w 10000"/>
              <a:gd name="connsiteY3" fmla="*/ 7530 h 10040"/>
              <a:gd name="connsiteX4" fmla="*/ 3387 w 10000"/>
              <a:gd name="connsiteY4" fmla="*/ 10040 h 10040"/>
              <a:gd name="connsiteX5" fmla="*/ 1 w 10000"/>
              <a:gd name="connsiteY5" fmla="*/ 5181 h 10040"/>
              <a:gd name="connsiteX6" fmla="*/ 3283 w 10000"/>
              <a:gd name="connsiteY6" fmla="*/ 40 h 10040"/>
              <a:gd name="connsiteX0" fmla="*/ 3283 w 10000"/>
              <a:gd name="connsiteY0" fmla="*/ 94 h 10094"/>
              <a:gd name="connsiteX1" fmla="*/ 10000 w 10000"/>
              <a:gd name="connsiteY1" fmla="*/ 2290 h 10094"/>
              <a:gd name="connsiteX2" fmla="*/ 8313 w 10000"/>
              <a:gd name="connsiteY2" fmla="*/ 4653 h 10094"/>
              <a:gd name="connsiteX3" fmla="*/ 9846 w 10000"/>
              <a:gd name="connsiteY3" fmla="*/ 7584 h 10094"/>
              <a:gd name="connsiteX4" fmla="*/ 3387 w 10000"/>
              <a:gd name="connsiteY4" fmla="*/ 10094 h 10094"/>
              <a:gd name="connsiteX5" fmla="*/ 1 w 10000"/>
              <a:gd name="connsiteY5" fmla="*/ 5235 h 10094"/>
              <a:gd name="connsiteX6" fmla="*/ 3283 w 10000"/>
              <a:gd name="connsiteY6" fmla="*/ 94 h 10094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000"/>
              <a:gd name="connsiteY0" fmla="*/ 94 h 10127"/>
              <a:gd name="connsiteX1" fmla="*/ 10000 w 10000"/>
              <a:gd name="connsiteY1" fmla="*/ 2323 h 10127"/>
              <a:gd name="connsiteX2" fmla="*/ 8313 w 10000"/>
              <a:gd name="connsiteY2" fmla="*/ 4686 h 10127"/>
              <a:gd name="connsiteX3" fmla="*/ 9846 w 10000"/>
              <a:gd name="connsiteY3" fmla="*/ 7617 h 10127"/>
              <a:gd name="connsiteX4" fmla="*/ 3387 w 10000"/>
              <a:gd name="connsiteY4" fmla="*/ 10127 h 10127"/>
              <a:gd name="connsiteX5" fmla="*/ 1 w 10000"/>
              <a:gd name="connsiteY5" fmla="*/ 5268 h 10127"/>
              <a:gd name="connsiteX6" fmla="*/ 3514 w 10000"/>
              <a:gd name="connsiteY6" fmla="*/ 94 h 10127"/>
              <a:gd name="connsiteX0" fmla="*/ 3514 w 10736"/>
              <a:gd name="connsiteY0" fmla="*/ 94 h 10127"/>
              <a:gd name="connsiteX1" fmla="*/ 10000 w 10736"/>
              <a:gd name="connsiteY1" fmla="*/ 2323 h 10127"/>
              <a:gd name="connsiteX2" fmla="*/ 10730 w 10736"/>
              <a:gd name="connsiteY2" fmla="*/ 5019 h 10127"/>
              <a:gd name="connsiteX3" fmla="*/ 9846 w 10736"/>
              <a:gd name="connsiteY3" fmla="*/ 7617 h 10127"/>
              <a:gd name="connsiteX4" fmla="*/ 3387 w 10736"/>
              <a:gd name="connsiteY4" fmla="*/ 10127 h 10127"/>
              <a:gd name="connsiteX5" fmla="*/ 1 w 10736"/>
              <a:gd name="connsiteY5" fmla="*/ 5268 h 10127"/>
              <a:gd name="connsiteX6" fmla="*/ 3514 w 10736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9846 w 12263"/>
              <a:gd name="connsiteY3" fmla="*/ 7617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63"/>
              <a:gd name="connsiteY0" fmla="*/ 94 h 10127"/>
              <a:gd name="connsiteX1" fmla="*/ 12263 w 12263"/>
              <a:gd name="connsiteY1" fmla="*/ 3338 h 10127"/>
              <a:gd name="connsiteX2" fmla="*/ 10730 w 12263"/>
              <a:gd name="connsiteY2" fmla="*/ 5019 h 10127"/>
              <a:gd name="connsiteX3" fmla="*/ 12238 w 12263"/>
              <a:gd name="connsiteY3" fmla="*/ 6719 h 10127"/>
              <a:gd name="connsiteX4" fmla="*/ 3387 w 12263"/>
              <a:gd name="connsiteY4" fmla="*/ 10127 h 10127"/>
              <a:gd name="connsiteX5" fmla="*/ 1 w 12263"/>
              <a:gd name="connsiteY5" fmla="*/ 5268 h 10127"/>
              <a:gd name="connsiteX6" fmla="*/ 3514 w 12263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514 w 12238"/>
              <a:gd name="connsiteY0" fmla="*/ 94 h 10127"/>
              <a:gd name="connsiteX1" fmla="*/ 12134 w 12238"/>
              <a:gd name="connsiteY1" fmla="*/ 3122 h 10127"/>
              <a:gd name="connsiteX2" fmla="*/ 10730 w 12238"/>
              <a:gd name="connsiteY2" fmla="*/ 5019 h 10127"/>
              <a:gd name="connsiteX3" fmla="*/ 12238 w 12238"/>
              <a:gd name="connsiteY3" fmla="*/ 6719 h 10127"/>
              <a:gd name="connsiteX4" fmla="*/ 3387 w 12238"/>
              <a:gd name="connsiteY4" fmla="*/ 10127 h 10127"/>
              <a:gd name="connsiteX5" fmla="*/ 1 w 12238"/>
              <a:gd name="connsiteY5" fmla="*/ 5268 h 10127"/>
              <a:gd name="connsiteX6" fmla="*/ 3514 w 12238"/>
              <a:gd name="connsiteY6" fmla="*/ 94 h 10127"/>
              <a:gd name="connsiteX0" fmla="*/ 3719 w 12443"/>
              <a:gd name="connsiteY0" fmla="*/ 99 h 10132"/>
              <a:gd name="connsiteX1" fmla="*/ 12339 w 12443"/>
              <a:gd name="connsiteY1" fmla="*/ 3127 h 10132"/>
              <a:gd name="connsiteX2" fmla="*/ 10935 w 12443"/>
              <a:gd name="connsiteY2" fmla="*/ 5024 h 10132"/>
              <a:gd name="connsiteX3" fmla="*/ 12443 w 12443"/>
              <a:gd name="connsiteY3" fmla="*/ 6724 h 10132"/>
              <a:gd name="connsiteX4" fmla="*/ 3592 w 12443"/>
              <a:gd name="connsiteY4" fmla="*/ 10132 h 10132"/>
              <a:gd name="connsiteX5" fmla="*/ 0 w 12443"/>
              <a:gd name="connsiteY5" fmla="*/ 5007 h 10132"/>
              <a:gd name="connsiteX6" fmla="*/ 3719 w 12443"/>
              <a:gd name="connsiteY6" fmla="*/ 99 h 10132"/>
              <a:gd name="connsiteX0" fmla="*/ 3720 w 12444"/>
              <a:gd name="connsiteY0" fmla="*/ 250 h 10283"/>
              <a:gd name="connsiteX1" fmla="*/ 12340 w 12444"/>
              <a:gd name="connsiteY1" fmla="*/ 3278 h 10283"/>
              <a:gd name="connsiteX2" fmla="*/ 10936 w 12444"/>
              <a:gd name="connsiteY2" fmla="*/ 5175 h 10283"/>
              <a:gd name="connsiteX3" fmla="*/ 12444 w 12444"/>
              <a:gd name="connsiteY3" fmla="*/ 6875 h 10283"/>
              <a:gd name="connsiteX4" fmla="*/ 3593 w 12444"/>
              <a:gd name="connsiteY4" fmla="*/ 10283 h 10283"/>
              <a:gd name="connsiteX5" fmla="*/ 1 w 12444"/>
              <a:gd name="connsiteY5" fmla="*/ 5158 h 10283"/>
              <a:gd name="connsiteX6" fmla="*/ 3720 w 12444"/>
              <a:gd name="connsiteY6" fmla="*/ 250 h 10283"/>
              <a:gd name="connsiteX0" fmla="*/ 3926 w 12444"/>
              <a:gd name="connsiteY0" fmla="*/ 99 h 10182"/>
              <a:gd name="connsiteX1" fmla="*/ 12340 w 12444"/>
              <a:gd name="connsiteY1" fmla="*/ 3177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64 w 12444"/>
              <a:gd name="connsiteY1" fmla="*/ 3161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  <a:gd name="connsiteX0" fmla="*/ 3926 w 12444"/>
              <a:gd name="connsiteY0" fmla="*/ 99 h 10182"/>
              <a:gd name="connsiteX1" fmla="*/ 12139 w 12444"/>
              <a:gd name="connsiteY1" fmla="*/ 3210 h 10182"/>
              <a:gd name="connsiteX2" fmla="*/ 10936 w 12444"/>
              <a:gd name="connsiteY2" fmla="*/ 5074 h 10182"/>
              <a:gd name="connsiteX3" fmla="*/ 12444 w 12444"/>
              <a:gd name="connsiteY3" fmla="*/ 6774 h 10182"/>
              <a:gd name="connsiteX4" fmla="*/ 3593 w 12444"/>
              <a:gd name="connsiteY4" fmla="*/ 10182 h 10182"/>
              <a:gd name="connsiteX5" fmla="*/ 1 w 12444"/>
              <a:gd name="connsiteY5" fmla="*/ 5057 h 10182"/>
              <a:gd name="connsiteX6" fmla="*/ 3926 w 12444"/>
              <a:gd name="connsiteY6" fmla="*/ 99 h 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444" h="10182">
                <a:moveTo>
                  <a:pt x="3926" y="99"/>
                </a:moveTo>
                <a:cubicBezTo>
                  <a:pt x="8120" y="1015"/>
                  <a:pt x="11676" y="3193"/>
                  <a:pt x="12139" y="3210"/>
                </a:cubicBezTo>
                <a:cubicBezTo>
                  <a:pt x="11179" y="3604"/>
                  <a:pt x="10885" y="4480"/>
                  <a:pt x="10936" y="5074"/>
                </a:cubicBezTo>
                <a:cubicBezTo>
                  <a:pt x="10987" y="5668"/>
                  <a:pt x="11522" y="6259"/>
                  <a:pt x="12444" y="6774"/>
                </a:cubicBezTo>
                <a:lnTo>
                  <a:pt x="3593" y="10182"/>
                </a:lnTo>
                <a:cubicBezTo>
                  <a:pt x="2646" y="10182"/>
                  <a:pt x="-54" y="6737"/>
                  <a:pt x="1" y="5057"/>
                </a:cubicBezTo>
                <a:cubicBezTo>
                  <a:pt x="56" y="3377"/>
                  <a:pt x="1462" y="-682"/>
                  <a:pt x="3926" y="99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3">
                  <a:lumMod val="20000"/>
                  <a:lumOff val="80000"/>
                  <a:alpha val="10000"/>
                </a:schemeClr>
              </a:gs>
              <a:gs pos="86000">
                <a:schemeClr val="accent3">
                  <a:lumMod val="40000"/>
                  <a:lumOff val="60000"/>
                </a:schemeClr>
              </a:gs>
              <a:gs pos="73000">
                <a:schemeClr val="accent3">
                  <a:lumMod val="20000"/>
                  <a:lumOff val="8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CC6E2ACD-2D16-6366-C6F2-196A8293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FF51DB-9DFA-23E4-A23C-75AB02C0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7</a:t>
            </a:fld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ACDCDA-B795-168E-916D-F5A97AADAD8B}"/>
              </a:ext>
            </a:extLst>
          </p:cNvPr>
          <p:cNvGrpSpPr/>
          <p:nvPr/>
        </p:nvGrpSpPr>
        <p:grpSpPr>
          <a:xfrm>
            <a:off x="7338685" y="1562912"/>
            <a:ext cx="1104122" cy="3131853"/>
            <a:chOff x="7226938" y="1562913"/>
            <a:chExt cx="1104122" cy="313185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3C4C8B-8E7A-01BA-6BC8-38D1AD73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28216" y="1562913"/>
              <a:ext cx="1102844" cy="110192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4FF833D-10ED-CAB4-DDBE-05E4459E41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6609" b="27676"/>
            <a:stretch/>
          </p:blipFill>
          <p:spPr>
            <a:xfrm>
              <a:off x="7228216" y="2658860"/>
              <a:ext cx="1102844" cy="1093436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366352B9-958C-5BCB-D79C-5AB8F4B301D2}"/>
                </a:ext>
              </a:extLst>
            </p:cNvPr>
            <p:cNvGrpSpPr/>
            <p:nvPr/>
          </p:nvGrpSpPr>
          <p:grpSpPr>
            <a:xfrm>
              <a:off x="7226938" y="3758940"/>
              <a:ext cx="1102843" cy="935826"/>
              <a:chOff x="1705826" y="1569262"/>
              <a:chExt cx="5143423" cy="4015702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FF81E35-30A2-D26D-EA8B-C094D8CC14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26" y="1569262"/>
                <a:ext cx="2614504" cy="4015702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D92E7E34-40BC-BBA0-508F-2632E1521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16109" y="1569262"/>
                <a:ext cx="2533140" cy="4015702"/>
              </a:xfrm>
              <a:prstGeom prst="rect">
                <a:avLst/>
              </a:prstGeom>
            </p:spPr>
          </p:pic>
        </p:grpSp>
      </p:grpSp>
      <p:sp>
        <p:nvSpPr>
          <p:cNvPr id="51" name="椭圆 50">
            <a:extLst>
              <a:ext uri="{FF2B5EF4-FFF2-40B4-BE49-F238E27FC236}">
                <a16:creationId xmlns:a16="http://schemas.microsoft.com/office/drawing/2014/main" id="{965B5509-9B19-3115-3CD0-CD547BFB2450}"/>
              </a:ext>
            </a:extLst>
          </p:cNvPr>
          <p:cNvSpPr/>
          <p:nvPr/>
        </p:nvSpPr>
        <p:spPr>
          <a:xfrm>
            <a:off x="1375662" y="1519015"/>
            <a:ext cx="6403976" cy="3248248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555395"/>
      </p:ext>
    </p:extLst>
  </p:cSld>
  <p:clrMapOvr>
    <a:masterClrMapping/>
  </p:clrMapOvr>
  <p:transition advClick="0" advTm="5000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>
            <a:extLst>
              <a:ext uri="{FF2B5EF4-FFF2-40B4-BE49-F238E27FC236}">
                <a16:creationId xmlns:a16="http://schemas.microsoft.com/office/drawing/2014/main" id="{B17B2F52-D9F2-D6E3-03E3-FE51AEDEAB70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>
            <a:extLst>
              <a:ext uri="{FF2B5EF4-FFF2-40B4-BE49-F238E27FC236}">
                <a16:creationId xmlns:a16="http://schemas.microsoft.com/office/drawing/2014/main" id="{3E2D7888-4987-3B60-B5A3-0543E5B59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404813"/>
            <a:ext cx="6403975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5CFE411-9529-7321-59EE-12E32EA3D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52278"/>
              </p:ext>
            </p:extLst>
          </p:nvPr>
        </p:nvGraphicFramePr>
        <p:xfrm>
          <a:off x="583873" y="2982063"/>
          <a:ext cx="7980430" cy="17852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40664">
                  <a:extLst>
                    <a:ext uri="{9D8B030D-6E8A-4147-A177-3AD203B41FA5}">
                      <a16:colId xmlns:a16="http://schemas.microsoft.com/office/drawing/2014/main" val="2106994981"/>
                    </a:ext>
                  </a:extLst>
                </a:gridCol>
                <a:gridCol w="1134916">
                  <a:extLst>
                    <a:ext uri="{9D8B030D-6E8A-4147-A177-3AD203B41FA5}">
                      <a16:colId xmlns:a16="http://schemas.microsoft.com/office/drawing/2014/main" val="303410213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5980387"/>
                    </a:ext>
                  </a:extLst>
                </a:gridCol>
                <a:gridCol w="1197266">
                  <a:extLst>
                    <a:ext uri="{9D8B030D-6E8A-4147-A177-3AD203B41FA5}">
                      <a16:colId xmlns:a16="http://schemas.microsoft.com/office/drawing/2014/main" val="4016019113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2870205279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4291091326"/>
                    </a:ext>
                  </a:extLst>
                </a:gridCol>
                <a:gridCol w="1226896">
                  <a:extLst>
                    <a:ext uri="{9D8B030D-6E8A-4147-A177-3AD203B41FA5}">
                      <a16:colId xmlns:a16="http://schemas.microsoft.com/office/drawing/2014/main" val="3385372011"/>
                    </a:ext>
                  </a:extLst>
                </a:gridCol>
              </a:tblGrid>
              <a:tr h="506590">
                <a:tc gridSpan="5">
                  <a:txBody>
                    <a:bodyPr/>
                    <a:lstStyle/>
                    <a:p>
                      <a:pPr algn="l"/>
                      <a:r>
                        <a:rPr lang="zh-CN" altLang="en-US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测试主题：            系统效率</a:t>
                      </a:r>
                      <a:endParaRPr lang="en-US" altLang="zh-CN" sz="900" b="0" kern="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工作主频：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       220MHz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版本：</a:t>
                      </a:r>
                      <a:r>
                        <a:rPr lang="en-US" altLang="zh-CN" sz="9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 SDK20_V1.0</a:t>
                      </a:r>
                      <a:endParaRPr lang="zh-CN" altLang="zh-CN" sz="900" b="0" i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</a:p>
                    <a:p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</a:t>
                      </a:r>
                      <a:r>
                        <a:rPr lang="zh-CN" altLang="en-US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模式下，采样精度为</a:t>
                      </a:r>
                      <a:r>
                        <a:rPr lang="en-US" altLang="zh-CN" sz="800" b="0" i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</a:t>
                      </a:r>
                    </a:p>
                    <a:p>
                      <a:endParaRPr lang="zh-CN" altLang="en-US" sz="900" b="0" i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4595" marR="44595" marT="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1082257"/>
                  </a:ext>
                </a:extLst>
              </a:tr>
              <a:tr h="260827">
                <a:tc rowSpan="3">
                  <a:txBody>
                    <a:bodyPr/>
                    <a:lstStyle/>
                    <a:p>
                      <a:pPr algn="ctr"/>
                      <a:r>
                        <a:rPr lang="zh-CN" sz="10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音频</a:t>
                      </a:r>
                      <a:r>
                        <a:rPr 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通路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可用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</a:t>
                      </a:r>
                      <a:r>
                        <a:rPr lang="en-US" altLang="zh-CN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&gt;=217KB</a:t>
                      </a:r>
                      <a:r>
                        <a:rPr lang="zh-CN" altLang="en-US" sz="105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05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7405888"/>
                  </a:ext>
                </a:extLst>
              </a:tr>
              <a:tr h="2155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ADC-&gt;I2S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USB-&gt;DAC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ADC-&gt;USB</a:t>
                      </a:r>
                      <a:endParaRPr lang="zh-CN" sz="9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194435"/>
                  </a:ext>
                </a:extLst>
              </a:tr>
              <a:tr h="23167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可用算力资源</a:t>
                      </a:r>
                      <a:endParaRPr lang="zh-CN" alt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185082"/>
                  </a:ext>
                </a:extLst>
              </a:tr>
              <a:tr h="18858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94.79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94.75%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94.1</a:t>
                      </a:r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95.17%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94.36%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557602"/>
                  </a:ext>
                </a:extLst>
              </a:tr>
              <a:tr h="183186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700" kern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90.08%</a:t>
                      </a:r>
                      <a:endParaRPr lang="zh-CN" altLang="en-US" sz="700" kern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89.6%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93,35%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91.87%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263889"/>
                  </a:ext>
                </a:extLst>
              </a:tr>
              <a:tr h="198777">
                <a:tc>
                  <a:txBody>
                    <a:bodyPr/>
                    <a:lstStyle/>
                    <a:p>
                      <a:pPr algn="ctr"/>
                      <a:r>
                        <a:rPr lang="en-US" sz="7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192K@32bit</a:t>
                      </a:r>
                      <a:endParaRPr lang="zh-CN" sz="7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82.52%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81,38%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79.25%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80.21%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89,59%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85.97%</a:t>
                      </a:r>
                      <a:endParaRPr lang="zh-CN" sz="7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44595" marR="44595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140532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9257DFE4-612A-6743-6EF8-72B45E05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39" y="101600"/>
            <a:ext cx="812842" cy="812842"/>
          </a:xfrm>
          <a:prstGeom prst="rect">
            <a:avLst/>
          </a:prstGeom>
        </p:spPr>
      </p:pic>
      <p:grpSp>
        <p:nvGrpSpPr>
          <p:cNvPr id="42" name="组合 41">
            <a:extLst>
              <a:ext uri="{FF2B5EF4-FFF2-40B4-BE49-F238E27FC236}">
                <a16:creationId xmlns:a16="http://schemas.microsoft.com/office/drawing/2014/main" id="{7056A129-1AF9-7566-99C1-B6DC1AB4F07C}"/>
              </a:ext>
            </a:extLst>
          </p:cNvPr>
          <p:cNvGrpSpPr/>
          <p:nvPr/>
        </p:nvGrpSpPr>
        <p:grpSpPr>
          <a:xfrm>
            <a:off x="583873" y="967324"/>
            <a:ext cx="7949874" cy="1908000"/>
            <a:chOff x="505162" y="969655"/>
            <a:chExt cx="7949874" cy="1908000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E94B81B0-C42F-A7F2-00AB-BEED6AC1F30C}"/>
                </a:ext>
              </a:extLst>
            </p:cNvPr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F6D52C-EC22-AA40-FAF1-C7274149BEF2}"/>
                </a:ext>
              </a:extLst>
            </p:cNvPr>
            <p:cNvSpPr/>
            <p:nvPr/>
          </p:nvSpPr>
          <p:spPr>
            <a:xfrm>
              <a:off x="4720942" y="969655"/>
              <a:ext cx="373409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9779B8D-6C37-3C79-73F1-6F212CE55FF5}"/>
                </a:ext>
              </a:extLst>
            </p:cNvPr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原创设计师QQ598969553      _12">
              <a:extLst>
                <a:ext uri="{FF2B5EF4-FFF2-40B4-BE49-F238E27FC236}">
                  <a16:creationId xmlns:a16="http://schemas.microsoft.com/office/drawing/2014/main" id="{1CA29591-1849-E1BE-F1AF-0C992569FECE}"/>
                </a:ext>
              </a:extLst>
            </p:cNvPr>
            <p:cNvSpPr/>
            <p:nvPr/>
          </p:nvSpPr>
          <p:spPr>
            <a:xfrm>
              <a:off x="6090051" y="1045023"/>
              <a:ext cx="1252489" cy="3079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77C8DF-BF07-358A-AE46-DBB0BBCFA50F}"/>
                </a:ext>
              </a:extLst>
            </p:cNvPr>
            <p:cNvGrpSpPr/>
            <p:nvPr/>
          </p:nvGrpSpPr>
          <p:grpSpPr>
            <a:xfrm>
              <a:off x="2854462" y="1045806"/>
              <a:ext cx="1741240" cy="1740115"/>
              <a:chOff x="2838856" y="987662"/>
              <a:chExt cx="1741240" cy="1740115"/>
            </a:xfrm>
          </p:grpSpPr>
          <p:sp>
            <p:nvSpPr>
              <p:cNvPr id="62" name="原创设计师QQ598969553      _12">
                <a:extLst>
                  <a:ext uri="{FF2B5EF4-FFF2-40B4-BE49-F238E27FC236}">
                    <a16:creationId xmlns:a16="http://schemas.microsoft.com/office/drawing/2014/main" id="{D7365E7D-BE48-DCD2-DF6C-17B63A0A1710}"/>
                  </a:ext>
                </a:extLst>
              </p:cNvPr>
              <p:cNvSpPr/>
              <p:nvPr/>
            </p:nvSpPr>
            <p:spPr>
              <a:xfrm>
                <a:off x="2888102" y="987662"/>
                <a:ext cx="16270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>
                <a:extLst>
                  <a:ext uri="{FF2B5EF4-FFF2-40B4-BE49-F238E27FC236}">
                    <a16:creationId xmlns:a16="http://schemas.microsoft.com/office/drawing/2014/main" id="{8D630F4C-2D1B-14C0-961F-E7FB9EC17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8856" y="2358445"/>
                <a:ext cx="174124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2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>
                  <a:defRPr/>
                </a:pP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线连接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en-US" altLang="zh-CN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EVA</a:t>
                </a:r>
                <a:r>
                  <a:rPr lang="zh-CN" altLang="en-US" sz="900" i="1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>
                <a:extLst>
                  <a:ext uri="{FF2B5EF4-FFF2-40B4-BE49-F238E27FC236}">
                    <a16:creationId xmlns:a16="http://schemas.microsoft.com/office/drawing/2014/main" id="{D8863E08-3869-5D10-C821-8956A3393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48" name="原创设计师QQ598969553      _2">
              <a:extLst>
                <a:ext uri="{FF2B5EF4-FFF2-40B4-BE49-F238E27FC236}">
                  <a16:creationId xmlns:a16="http://schemas.microsoft.com/office/drawing/2014/main" id="{0A843FAA-97EC-C56C-29BA-0BD36AB8125F}"/>
                </a:ext>
              </a:extLst>
            </p:cNvPr>
            <p:cNvCxnSpPr>
              <a:cxnSpLocks/>
            </p:cNvCxnSpPr>
            <p:nvPr/>
          </p:nvCxnSpPr>
          <p:spPr>
            <a:xfrm>
              <a:off x="2772855" y="1389754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原创设计师QQ598969553      _2">
              <a:extLst>
                <a:ext uri="{FF2B5EF4-FFF2-40B4-BE49-F238E27FC236}">
                  <a16:creationId xmlns:a16="http://schemas.microsoft.com/office/drawing/2014/main" id="{7FD77601-33D7-50E3-1E46-03E6221B11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1721" y="1409336"/>
              <a:ext cx="0" cy="142041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6E39DC4-4D5D-A155-884F-DF31B0019226}"/>
                </a:ext>
              </a:extLst>
            </p:cNvPr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>
                <a:extLst>
                  <a:ext uri="{FF2B5EF4-FFF2-40B4-BE49-F238E27FC236}">
                    <a16:creationId xmlns:a16="http://schemas.microsoft.com/office/drawing/2014/main" id="{4088E280-3CEF-FA26-2600-D7C9511AC565}"/>
                  </a:ext>
                </a:extLst>
              </p:cNvPr>
              <p:cNvSpPr/>
              <p:nvPr/>
            </p:nvSpPr>
            <p:spPr>
              <a:xfrm>
                <a:off x="526050" y="990232"/>
                <a:ext cx="207871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400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EBC5635-A0F3-4149-3467-198356485604}"/>
                  </a:ext>
                </a:extLst>
              </p:cNvPr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>
                  <a:extLst>
                    <a:ext uri="{FF2B5EF4-FFF2-40B4-BE49-F238E27FC236}">
                      <a16:creationId xmlns:a16="http://schemas.microsoft.com/office/drawing/2014/main" id="{7C360BC2-BF53-CCB9-9AD9-1083CFEDE6D5}"/>
                    </a:ext>
                  </a:extLst>
                </p:cNvPr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>
                    <a:extLst>
                      <a:ext uri="{FF2B5EF4-FFF2-40B4-BE49-F238E27FC236}">
                        <a16:creationId xmlns:a16="http://schemas.microsoft.com/office/drawing/2014/main" id="{7B33DA33-D08D-0B7F-5E96-0C63A6A041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>
                    <a:extLst>
                      <a:ext uri="{FF2B5EF4-FFF2-40B4-BE49-F238E27FC236}">
                        <a16:creationId xmlns:a16="http://schemas.microsoft.com/office/drawing/2014/main" id="{FAF69141-65D9-8D69-F4BC-88B0CD9ABD96}"/>
                      </a:ext>
                    </a:extLst>
                  </p:cNvPr>
                  <p:cNvSpPr/>
                  <p:nvPr/>
                </p:nvSpPr>
                <p:spPr>
                  <a:xfrm>
                    <a:off x="906780" y="1333500"/>
                    <a:ext cx="3970020" cy="2164080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>
                      <a:lumMod val="65000"/>
                    </a:schemeClr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000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100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000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Software develop kit</a:t>
                    </a:r>
                  </a:p>
                  <a:p>
                    <a:pPr algn="ctr"/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800" i="1" u="sng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800" dirty="0">
                        <a:solidFill>
                          <a:schemeClr val="bg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  <a:endParaRPr lang="zh-CN" altLang="en-US" sz="800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217C6810-7923-AAFC-0048-18C4D40F0804}"/>
                    </a:ext>
                  </a:extLst>
                </p:cNvPr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>
                    <a:extLst>
                      <a:ext uri="{FF2B5EF4-FFF2-40B4-BE49-F238E27FC236}">
                        <a16:creationId xmlns:a16="http://schemas.microsoft.com/office/drawing/2014/main" id="{515F04A7-52DE-C826-5ABD-D48A2AF05950}"/>
                      </a:ext>
                    </a:extLst>
                  </p:cNvPr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6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>
                    <a:extLst>
                      <a:ext uri="{FF2B5EF4-FFF2-40B4-BE49-F238E27FC236}">
                        <a16:creationId xmlns:a16="http://schemas.microsoft.com/office/drawing/2014/main" id="{BF6AC976-E422-C6FE-8B4E-EA3DBF77DB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3150"/>
                  <a:stretch/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2" name="原创设计师QQ598969553      _13">
              <a:extLst>
                <a:ext uri="{FF2B5EF4-FFF2-40B4-BE49-F238E27FC236}">
                  <a16:creationId xmlns:a16="http://schemas.microsoft.com/office/drawing/2014/main" id="{BEB4A40C-1926-A197-59C8-50FAA7A7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7847" y="1374743"/>
              <a:ext cx="160909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功能完整的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EVA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评估板，用于在线调试、评估音效</a:t>
              </a:r>
              <a:endParaRPr lang="en-US" altLang="zh-CN" sz="9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3.5mm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 Type-C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等丰富的音频与调试接口，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小时搭建典型应用</a:t>
              </a:r>
              <a:endParaRPr lang="en-US" altLang="zh-CN" sz="900" i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Adapter Socket</a:t>
              </a:r>
              <a:r>
                <a:rPr lang="zh-CN" altLang="en-US" sz="900" i="1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，支持适配不同的模块，快速扩展应用方案</a:t>
              </a:r>
              <a:endParaRPr lang="zh-CN" altLang="en-US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681AF8BE-7458-21E7-A70E-B7BA396A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ED3018D1-CCA6-F02E-1434-0FC0B227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C4D9A3-EA44-E2D0-3BF7-E57BD3F1D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42" b="98458" l="1576" r="97776">
                        <a14:foregroundMark x1="40315" y1="6298" x2="54032" y2="4884"/>
                        <a14:foregroundMark x1="54032" y1="4884" x2="59870" y2="5141"/>
                        <a14:foregroundMark x1="13068" y1="14396" x2="32345" y2="13625"/>
                        <a14:foregroundMark x1="5468" y1="25835" x2="44300" y2="41517"/>
                        <a14:foregroundMark x1="5468" y1="9897" x2="24745" y2="25193"/>
                        <a14:foregroundMark x1="89342" y1="12596" x2="88601" y2="69409"/>
                        <a14:foregroundMark x1="94254" y1="18123" x2="87303" y2="65424"/>
                        <a14:foregroundMark x1="95181" y1="38817" x2="85171" y2="72751"/>
                        <a14:foregroundMark x1="92122" y1="17224" x2="88230" y2="32391"/>
                        <a14:foregroundMark x1="8526" y1="33676" x2="24374" y2="64910"/>
                        <a14:foregroundMark x1="2502" y1="71465" x2="25857" y2="76350"/>
                        <a14:foregroundMark x1="8341" y1="86761" x2="31233" y2="84062"/>
                        <a14:foregroundMark x1="37349" y1="50257" x2="42076" y2="51928"/>
                        <a14:foregroundMark x1="94439" y1="54627" x2="94532" y2="70951"/>
                        <a14:foregroundMark x1="95088" y1="26478" x2="95551" y2="29177"/>
                        <a14:foregroundMark x1="94717" y1="21979" x2="94717" y2="19923"/>
                        <a14:foregroundMark x1="95088" y1="18380" x2="95551" y2="18380"/>
                        <a14:foregroundMark x1="96015" y1="26992" x2="96015" y2="28021"/>
                        <a14:foregroundMark x1="96200" y1="37532" x2="96015" y2="42674"/>
                        <a14:foregroundMark x1="97034" y1="54756" x2="97127" y2="57712"/>
                        <a14:foregroundMark x1="97312" y1="55013" x2="97683" y2="57712"/>
                        <a14:foregroundMark x1="96200" y1="37918" x2="96478" y2="40874"/>
                        <a14:foregroundMark x1="97683" y1="65553" x2="97776" y2="63753"/>
                        <a14:foregroundMark x1="97683" y1="77506" x2="96200" y2="84704"/>
                        <a14:foregroundMark x1="79796" y1="75450" x2="80167" y2="82262"/>
                        <a14:foregroundMark x1="3522" y1="91260" x2="30769" y2="93702"/>
                        <a14:foregroundMark x1="30769" y1="93702" x2="43188" y2="93059"/>
                        <a14:foregroundMark x1="43188" y1="93059" x2="43652" y2="93059"/>
                        <a14:foregroundMark x1="6580" y1="98458" x2="6580" y2="95244"/>
                        <a14:foregroundMark x1="1576" y1="74293" x2="2873" y2="74293"/>
                        <a14:foregroundMark x1="43373" y1="25835" x2="53105" y2="15938"/>
                        <a14:foregroundMark x1="41798" y1="10540" x2="57924" y2="17995"/>
                        <a14:foregroundMark x1="39296" y1="3342" x2="38647" y2="42931"/>
                        <a14:foregroundMark x1="3336" y1="29692" x2="3336" y2="296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8874" y="1276178"/>
            <a:ext cx="2045752" cy="147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72183"/>
      </p:ext>
    </p:extLst>
  </p:cSld>
  <p:clrMapOvr>
    <a:masterClrMapping/>
  </p:clrMapOvr>
  <p:transition spd="slow" advTm="5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9" y="17705388"/>
            <a:ext cx="1978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630239" y="404814"/>
            <a:ext cx="6403975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主要资源参数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59011" y="1143903"/>
            <a:ext cx="8193292" cy="3573941"/>
            <a:chOff x="380187" y="1006044"/>
            <a:chExt cx="8193292" cy="3573941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Core</a:t>
              </a:r>
              <a:endParaRPr lang="en-US" altLang="zh-CN"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24461" y="3257419"/>
              <a:ext cx="3449018" cy="1322566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lvl="2">
                <a:defRPr sz="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</a:lstStyle>
            <a:p>
              <a:pPr lvl="1"/>
              <a:r>
                <a:rPr lang="zh-CN" altLang="en-US" dirty="0"/>
                <a:t>立体声</a:t>
              </a:r>
              <a:r>
                <a:rPr lang="en-US" altLang="zh-CN" dirty="0"/>
                <a:t>24</a:t>
              </a:r>
              <a:r>
                <a:rPr lang="zh-CN" altLang="en-US" dirty="0"/>
                <a:t>位</a:t>
              </a:r>
              <a:r>
                <a:rPr lang="en-US" altLang="zh-CN" dirty="0"/>
                <a:t>ADC</a:t>
              </a:r>
              <a:r>
                <a:rPr lang="zh-CN" altLang="en-US" dirty="0"/>
                <a:t>和</a:t>
              </a:r>
              <a:r>
                <a:rPr lang="en-US" altLang="zh-CN" dirty="0"/>
                <a:t>DAC</a:t>
              </a:r>
            </a:p>
            <a:p>
              <a:pPr lvl="2"/>
              <a:r>
                <a:rPr lang="en-US" altLang="zh-CN" dirty="0"/>
                <a:t>DAC: SNR 110dB, THD+N: - 89dB,</a:t>
              </a:r>
              <a:r>
                <a:rPr lang="zh-CN" altLang="en-US" dirty="0"/>
                <a:t> </a:t>
              </a:r>
              <a:r>
                <a:rPr lang="en-US" altLang="zh-CN" dirty="0"/>
                <a:t>DR: 110dBA</a:t>
              </a:r>
            </a:p>
            <a:p>
              <a:pPr lvl="2"/>
              <a:r>
                <a:rPr lang="en-US" altLang="zh-CN" dirty="0"/>
                <a:t>ADC: SNR 106dB, THD+N: - 88dB, DR: 106dBA </a:t>
              </a:r>
              <a:endParaRPr lang="zh-CN" altLang="zh-CN" dirty="0"/>
            </a:p>
            <a:p>
              <a:pPr lvl="1"/>
              <a:r>
                <a:rPr lang="zh-CN" altLang="en-US" dirty="0"/>
                <a:t>采样率支持：</a:t>
              </a:r>
              <a:r>
                <a:rPr lang="en-US" altLang="zh-CN" dirty="0"/>
                <a:t>8k, 16k, 32k, 48k, 96k, 192k</a:t>
              </a:r>
              <a:endParaRPr lang="zh-CN" altLang="zh-CN" dirty="0"/>
            </a:p>
            <a:p>
              <a:pPr lvl="1"/>
              <a:r>
                <a:rPr lang="zh-CN" altLang="en-US" dirty="0"/>
                <a:t>多达</a:t>
              </a:r>
              <a:r>
                <a:rPr lang="en-US" altLang="zh-CN" dirty="0"/>
                <a:t>8</a:t>
              </a:r>
              <a:r>
                <a:rPr lang="zh-CN" altLang="en-US" dirty="0"/>
                <a:t>个</a:t>
              </a:r>
              <a:r>
                <a:rPr lang="en-US" altLang="zh-CN" dirty="0"/>
                <a:t>DMIC</a:t>
              </a:r>
              <a:r>
                <a:rPr lang="zh-CN" altLang="en-US" dirty="0"/>
                <a:t>输入 </a:t>
              </a:r>
              <a:endParaRPr lang="en-US" altLang="zh-CN" dirty="0"/>
            </a:p>
            <a:p>
              <a:pPr lvl="1"/>
              <a:r>
                <a:rPr lang="zh-CN" altLang="en-US" dirty="0"/>
                <a:t>支持本地音频运算</a:t>
              </a:r>
              <a:r>
                <a:rPr lang="en-US" altLang="zh-CN" dirty="0"/>
                <a:t>: AGC</a:t>
              </a:r>
              <a:r>
                <a:rPr lang="zh-CN" altLang="en-US" dirty="0"/>
                <a:t>、</a:t>
              </a:r>
              <a:r>
                <a:rPr lang="en-US" altLang="zh-CN" dirty="0"/>
                <a:t>DRC</a:t>
              </a:r>
              <a:r>
                <a:rPr lang="zh-CN" altLang="en-US" dirty="0"/>
                <a:t>、</a:t>
              </a:r>
              <a:r>
                <a:rPr lang="en-US" altLang="zh-CN" dirty="0"/>
                <a:t>Mixer</a:t>
              </a:r>
            </a:p>
            <a:p>
              <a:pPr lvl="1"/>
              <a:r>
                <a:rPr lang="zh-CN" altLang="en-US" dirty="0"/>
                <a:t>独立声道增益控制：</a:t>
              </a:r>
              <a:endParaRPr lang="en-US" altLang="zh-CN" dirty="0"/>
            </a:p>
            <a:p>
              <a:pPr lvl="2"/>
              <a:r>
                <a:rPr lang="zh-CN" altLang="en-US" dirty="0"/>
                <a:t>模拟增益（</a:t>
              </a:r>
              <a:r>
                <a:rPr lang="en-US" altLang="zh-CN" dirty="0"/>
                <a:t>12dB~-19dB, 1dB Step</a:t>
              </a:r>
              <a:r>
                <a:rPr lang="zh-CN" altLang="en-US" dirty="0"/>
                <a:t>）</a:t>
              </a:r>
              <a:endParaRPr lang="en-US" altLang="zh-CN" dirty="0"/>
            </a:p>
            <a:p>
              <a:pPr lvl="2"/>
              <a:r>
                <a:rPr lang="zh-CN" altLang="en-US" dirty="0"/>
                <a:t>数字增益（</a:t>
              </a:r>
              <a:r>
                <a:rPr lang="en-US" altLang="zh-CN" dirty="0"/>
                <a:t>64dB~-64dB, 1dB Step</a:t>
              </a:r>
              <a:r>
                <a:rPr lang="zh-CN" altLang="en-US" dirty="0"/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2" y="1006044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System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404881"/>
              <a:ext cx="2952426" cy="1463308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/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单周期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80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(</a:t>
              </a:r>
              <a:r>
                <a:rPr lang="en-US" altLang="zh-CN" sz="800" b="0" u="none" strike="noStrike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iRAM256KB,dRAM 256KB)</a:t>
              </a:r>
            </a:p>
            <a:p>
              <a:pPr marL="557213" lvl="1" indent="-214313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8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 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8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</a:pPr>
              <a:endParaRPr lang="en-US" altLang="zh-CN" sz="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2" y="2907105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altLang="zh-CN" sz="105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316840"/>
              <a:ext cx="2861666" cy="1110724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USB2.0 HS </a:t>
              </a:r>
              <a:r>
                <a:rPr lang="zh-CN" altLang="en-US" dirty="0"/>
                <a:t>设备</a:t>
              </a:r>
              <a:r>
                <a:rPr lang="en-US" altLang="zh-CN" dirty="0"/>
                <a:t>, </a:t>
              </a:r>
              <a:r>
                <a:rPr lang="zh-CN" altLang="en-US" dirty="0"/>
                <a:t>支持</a:t>
              </a:r>
              <a:r>
                <a:rPr lang="en-US" altLang="zh-CN" dirty="0"/>
                <a:t>UAC1.0</a:t>
              </a:r>
              <a:r>
                <a:rPr lang="zh-CN" altLang="en-US" dirty="0"/>
                <a:t>和</a:t>
              </a:r>
              <a:r>
                <a:rPr lang="en-US" altLang="zh-CN" dirty="0"/>
                <a:t>UAC2.0</a:t>
              </a:r>
              <a:endParaRPr lang="zh-CN" altLang="zh-CN" dirty="0"/>
            </a:p>
            <a:p>
              <a:pPr lvl="1"/>
              <a:r>
                <a:rPr lang="en-US" altLang="zh-CN" dirty="0"/>
                <a:t>3 </a:t>
              </a:r>
              <a:r>
                <a:rPr lang="zh-CN" altLang="en-US" dirty="0"/>
                <a:t>路全双工 </a:t>
              </a:r>
              <a:r>
                <a:rPr lang="en-US" altLang="zh-CN" dirty="0"/>
                <a:t>I2S  </a:t>
              </a:r>
              <a:r>
                <a:rPr lang="zh-CN" altLang="en-US" dirty="0"/>
                <a:t>数字音频接口</a:t>
              </a:r>
              <a:endParaRPr lang="zh-CN" altLang="zh-CN" dirty="0"/>
            </a:p>
            <a:p>
              <a:pPr lvl="1"/>
              <a:r>
                <a:rPr lang="en-US" altLang="zh-CN" dirty="0"/>
                <a:t>2 </a:t>
              </a:r>
              <a:r>
                <a:rPr lang="zh-CN" altLang="en-US" dirty="0"/>
                <a:t>路 </a:t>
              </a:r>
              <a:r>
                <a:rPr lang="en-US" altLang="zh-CN" dirty="0"/>
                <a:t>I2C </a:t>
              </a:r>
              <a:r>
                <a:rPr lang="zh-CN" altLang="en-US" dirty="0"/>
                <a:t>控制单元，支持主从模式</a:t>
              </a:r>
              <a:endParaRPr lang="zh-CN" altLang="zh-CN" dirty="0"/>
            </a:p>
            <a:p>
              <a:pPr lvl="1"/>
              <a:r>
                <a:rPr lang="en-US" altLang="zh-CN" dirty="0"/>
                <a:t>1 </a:t>
              </a:r>
              <a:r>
                <a:rPr lang="zh-CN" altLang="en-US" dirty="0"/>
                <a:t>路 </a:t>
              </a:r>
              <a:r>
                <a:rPr lang="en-US" altLang="zh-CN" dirty="0" err="1"/>
                <a:t>Uart</a:t>
              </a:r>
              <a:r>
                <a:rPr lang="en-US" altLang="zh-CN" dirty="0"/>
                <a:t> </a:t>
              </a:r>
              <a:r>
                <a:rPr lang="zh-CN" altLang="en-US" dirty="0"/>
                <a:t>单元</a:t>
              </a:r>
              <a:endParaRPr lang="en-US" altLang="zh-CN" dirty="0"/>
            </a:p>
            <a:p>
              <a:pPr lvl="1"/>
              <a:r>
                <a:rPr lang="en-US" altLang="zh-CN" dirty="0"/>
                <a:t>16</a:t>
              </a:r>
              <a:r>
                <a:rPr lang="zh-CN" altLang="en-US" dirty="0"/>
                <a:t>个 </a:t>
              </a:r>
              <a:r>
                <a:rPr lang="en-US" altLang="zh-CN" dirty="0"/>
                <a:t>GPIO</a:t>
              </a:r>
              <a:r>
                <a:rPr lang="zh-CN" altLang="en-US" dirty="0"/>
                <a:t>，支持和其他单元的引脚复用</a:t>
              </a:r>
              <a:endParaRPr lang="en-US" altLang="zh-CN" dirty="0"/>
            </a:p>
            <a:p>
              <a:pPr lvl="1"/>
              <a:r>
                <a:rPr lang="en-US" altLang="zh-CN" dirty="0"/>
                <a:t>2</a:t>
              </a:r>
              <a:r>
                <a:rPr lang="zh-CN" altLang="en-US" dirty="0"/>
                <a:t>个 </a:t>
              </a:r>
              <a:r>
                <a:rPr lang="en-US" altLang="zh-CN" dirty="0"/>
                <a:t>ADC</a:t>
              </a:r>
              <a:r>
                <a:rPr lang="zh-CN" altLang="en-US" dirty="0"/>
                <a:t>单元用于其他模拟信号检测</a:t>
              </a:r>
              <a:endParaRPr lang="en-US" altLang="zh-CN" dirty="0"/>
            </a:p>
            <a:p>
              <a:pPr lvl="1"/>
              <a:r>
                <a:rPr lang="zh-CN" altLang="en-US" dirty="0"/>
                <a:t>一个 </a:t>
              </a:r>
              <a:r>
                <a:rPr lang="en-US" altLang="zh-CN" dirty="0"/>
                <a:t>256 bits</a:t>
              </a:r>
              <a:r>
                <a:rPr lang="zh-CN" altLang="en-US" dirty="0"/>
                <a:t>的</a:t>
              </a:r>
              <a:r>
                <a:rPr lang="en-US" altLang="zh-CN" dirty="0" err="1"/>
                <a:t>eFuse</a:t>
              </a:r>
              <a:r>
                <a:rPr lang="zh-CN" altLang="en-US" dirty="0"/>
                <a:t>单元</a:t>
              </a:r>
              <a:endParaRPr lang="zh-CN" altLang="zh-CN" dirty="0"/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27000" tIns="0" rIns="27000" bIns="0" rtlCol="0" anchor="ctr"/>
            <a:lstStyle/>
            <a:p>
              <a:pPr defTabSz="685800"/>
              <a:r>
                <a:rPr 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407845"/>
              <a:ext cx="3187983" cy="1685991"/>
            </a:xfrm>
            <a:prstGeom prst="rect">
              <a:avLst/>
            </a:prstGeom>
            <a:noFill/>
          </p:spPr>
          <p:txBody>
            <a:bodyPr wrap="square" lIns="27000" tIns="0" rIns="27000" bIns="0" rtlCol="0" anchor="t"/>
            <a:lstStyle>
              <a:defPPr>
                <a:defRPr lang="zh-CN"/>
              </a:defPPr>
              <a:lvl2pPr marL="557213" lvl="1" indent="-214313" algn="just">
                <a:lnSpc>
                  <a:spcPts val="1100"/>
                </a:lnSpc>
                <a:buFont typeface="Wingdings" panose="05000000000000000000" pitchFamily="2" charset="2"/>
                <a:buChar char=""/>
                <a:defRPr sz="80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</a:lstStyle>
            <a:p>
              <a:pPr lvl="1"/>
              <a:r>
                <a:rPr lang="en-US" altLang="zh-CN" dirty="0"/>
                <a:t>HiFi3</a:t>
              </a:r>
              <a:r>
                <a:rPr lang="zh-CN" altLang="en-US" dirty="0"/>
                <a:t>是一种</a:t>
              </a:r>
              <a:r>
                <a:rPr lang="en-US" altLang="zh-CN" dirty="0"/>
                <a:t>VLIW</a:t>
              </a:r>
              <a:r>
                <a:rPr lang="zh-CN" altLang="en-US" dirty="0"/>
                <a:t>架构，支持</a:t>
              </a:r>
              <a:r>
                <a:rPr lang="en-US" altLang="zh-CN" dirty="0"/>
                <a:t>3</a:t>
              </a:r>
              <a:r>
                <a:rPr lang="zh-CN" altLang="en-US" dirty="0"/>
                <a:t>路操作并行执行</a:t>
              </a:r>
              <a:endParaRPr lang="en-US" altLang="zh-CN" dirty="0"/>
            </a:p>
            <a:p>
              <a:pPr lvl="1"/>
              <a:r>
                <a:rPr lang="zh-CN" altLang="en-US" dirty="0"/>
                <a:t>支持一个</a:t>
              </a:r>
              <a:r>
                <a:rPr lang="en-US" altLang="zh-CN" dirty="0"/>
                <a:t>2</a:t>
              </a:r>
              <a:r>
                <a:rPr lang="zh-CN" altLang="en-US" dirty="0"/>
                <a:t>路</a:t>
              </a:r>
              <a:r>
                <a:rPr lang="en-US" altLang="zh-CN" dirty="0"/>
                <a:t>SIMD</a:t>
              </a:r>
              <a:r>
                <a:rPr lang="zh-CN" altLang="en-US" dirty="0"/>
                <a:t>单精度</a:t>
              </a:r>
              <a:r>
                <a:rPr lang="en-US" altLang="zh-CN" dirty="0"/>
                <a:t>IEEE</a:t>
              </a:r>
              <a:r>
                <a:rPr lang="zh-CN" altLang="en-US" dirty="0"/>
                <a:t>浮点单元</a:t>
              </a:r>
              <a:endParaRPr lang="en-US" altLang="zh-CN" dirty="0"/>
            </a:p>
            <a:p>
              <a:pPr lvl="1"/>
              <a:r>
                <a:rPr lang="zh-CN" altLang="en-US" dirty="0"/>
                <a:t>支持两个</a:t>
              </a:r>
              <a:r>
                <a:rPr lang="en-US" altLang="zh-CN" dirty="0"/>
                <a:t>2</a:t>
              </a:r>
              <a:r>
                <a:rPr lang="zh-CN" altLang="en-US" dirty="0"/>
                <a:t>乘法器的乘</a:t>
              </a:r>
              <a:r>
                <a:rPr lang="en-US" altLang="zh-CN" dirty="0"/>
                <a:t>/</a:t>
              </a:r>
              <a:r>
                <a:rPr lang="zh-CN" altLang="en-US" dirty="0"/>
                <a:t>积单元，乘法器支持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24</a:t>
              </a:r>
              <a:r>
                <a:rPr lang="zh-CN" altLang="en-US" dirty="0"/>
                <a:t>位、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32x16</a:t>
              </a:r>
              <a:r>
                <a:rPr lang="zh-CN" altLang="en-US" dirty="0"/>
                <a:t>位或</a:t>
              </a:r>
              <a:r>
                <a:rPr lang="en-US" altLang="zh-CN" dirty="0"/>
                <a:t>4</a:t>
              </a:r>
              <a:r>
                <a:rPr lang="zh-CN" altLang="en-US" dirty="0"/>
                <a:t>个</a:t>
              </a:r>
              <a:r>
                <a:rPr lang="en-US" altLang="zh-CN" dirty="0"/>
                <a:t>16x16</a:t>
              </a:r>
              <a:r>
                <a:rPr lang="zh-CN" altLang="en-US" dirty="0"/>
                <a:t>位乘法操作</a:t>
              </a:r>
              <a:endParaRPr lang="en-US" altLang="zh-CN" dirty="0"/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2"/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/>
              <a:r>
                <a:rPr lang="zh-CN" altLang="en-US" dirty="0"/>
                <a:t>通过可选的浮点单元，</a:t>
              </a:r>
              <a:r>
                <a:rPr lang="en-US" altLang="zh-CN" dirty="0"/>
                <a:t>HiFi 3</a:t>
              </a:r>
              <a:r>
                <a:rPr lang="zh-CN" altLang="en-US" dirty="0"/>
                <a:t>支持每个周期两个</a:t>
              </a:r>
              <a:r>
                <a:rPr lang="en-US" altLang="zh-CN" dirty="0"/>
                <a:t>IEEE-754</a:t>
              </a:r>
              <a:r>
                <a:rPr lang="zh-CN" altLang="en-US" dirty="0"/>
                <a:t>浮点</a:t>
              </a:r>
              <a:r>
                <a:rPr lang="en-US" altLang="zh-CN" dirty="0"/>
                <a:t>MAC</a:t>
              </a:r>
            </a:p>
            <a:p>
              <a:pPr lvl="1"/>
              <a:r>
                <a:rPr lang="zh-CN" altLang="en-US" dirty="0"/>
                <a:t>一个算术</a:t>
              </a:r>
              <a:r>
                <a:rPr lang="en-US" altLang="zh-CN" dirty="0"/>
                <a:t>/</a:t>
              </a:r>
              <a:r>
                <a:rPr lang="zh-CN" altLang="en-US" dirty="0"/>
                <a:t>逻辑单元，以及一个对</a:t>
              </a:r>
              <a:r>
                <a:rPr lang="en-US" altLang="zh-CN" dirty="0"/>
                <a:t>AE_DR</a:t>
              </a:r>
              <a:r>
                <a:rPr lang="zh-CN" altLang="en-US" dirty="0"/>
                <a:t>值进行操作的移位单元</a:t>
              </a:r>
              <a:endParaRPr lang="en-US" altLang="zh-CN" dirty="0"/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0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1"/>
              <a:ext cx="900000" cy="288000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685800"/>
              <a:r>
                <a:rPr lang="en-US" sz="105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05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日期占位符 12">
            <a:extLst>
              <a:ext uri="{FF2B5EF4-FFF2-40B4-BE49-F238E27FC236}">
                <a16:creationId xmlns:a16="http://schemas.microsoft.com/office/drawing/2014/main" id="{7FC1061E-FA0C-70BC-FC51-D47FC425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258" y="4767264"/>
            <a:ext cx="2057400" cy="274637"/>
          </a:xfrm>
        </p:spPr>
        <p:txBody>
          <a:bodyPr/>
          <a:lstStyle/>
          <a:p>
            <a:pPr>
              <a:defRPr/>
            </a:pPr>
            <a:r>
              <a:rPr lang="en-US" altLang="zh-CN" sz="1200" dirty="0">
                <a:latin typeface="微软" charset="0"/>
                <a:cs typeface="微软" charset="0"/>
              </a:rPr>
              <a:t>company confidential</a:t>
            </a:r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2894E952-FBDC-A968-B8C8-B0293B47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367129"/>
      </p:ext>
    </p:extLst>
  </p:cSld>
  <p:clrMapOvr>
    <a:masterClrMapping/>
  </p:clrMapOvr>
  <p:transition advClick="0" advTm="5000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23"/>
  <p:tag name="MH_SECTIONID" val="424,425,426,427,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8191</TotalTime>
  <Words>1867</Words>
  <Application>Microsoft Office PowerPoint</Application>
  <PresentationFormat>全屏显示(16:9)</PresentationFormat>
  <Paragraphs>340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Reference</vt:lpstr>
      <vt:lpstr>Times New Roman Regular</vt:lpstr>
      <vt:lpstr>华文细黑</vt:lpstr>
      <vt:lpstr>宋体</vt:lpstr>
      <vt:lpstr>微软</vt:lpstr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Rong Bai</dc:creator>
  <cp:lastModifiedBy>Rong Bai</cp:lastModifiedBy>
  <cp:revision>1190</cp:revision>
  <dcterms:created xsi:type="dcterms:W3CDTF">2015-04-07T15:42:54Z</dcterms:created>
  <dcterms:modified xsi:type="dcterms:W3CDTF">2023-05-25T10:28:18Z</dcterms:modified>
</cp:coreProperties>
</file>